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98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126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9A5FC-1886-447C-955B-F3C4DD88BAD2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E6007-F32F-4E58-8F47-DF8B6576E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633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9A5FC-1886-447C-955B-F3C4DD88BAD2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E6007-F32F-4E58-8F47-DF8B6576E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181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9A5FC-1886-447C-955B-F3C4DD88BAD2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E6007-F32F-4E58-8F47-DF8B6576E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43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9A5FC-1886-447C-955B-F3C4DD88BAD2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E6007-F32F-4E58-8F47-DF8B6576E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44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9A5FC-1886-447C-955B-F3C4DD88BAD2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E6007-F32F-4E58-8F47-DF8B6576E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047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9A5FC-1886-447C-955B-F3C4DD88BAD2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E6007-F32F-4E58-8F47-DF8B6576E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482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9A5FC-1886-447C-955B-F3C4DD88BAD2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E6007-F32F-4E58-8F47-DF8B6576E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16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9A5FC-1886-447C-955B-F3C4DD88BAD2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E6007-F32F-4E58-8F47-DF8B6576E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745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9A5FC-1886-447C-955B-F3C4DD88BAD2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E6007-F32F-4E58-8F47-DF8B6576E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11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9A5FC-1886-447C-955B-F3C4DD88BAD2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E6007-F32F-4E58-8F47-DF8B6576E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864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9A5FC-1886-447C-955B-F3C4DD88BAD2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E6007-F32F-4E58-8F47-DF8B6576E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100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9A5FC-1886-447C-955B-F3C4DD88BAD2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E6007-F32F-4E58-8F47-DF8B6576E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95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mailto:chencai-c@my.cityu.edu.hk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17" Type="http://schemas.openxmlformats.org/officeDocument/2006/relationships/image" Target="../media/image41.png"/><Relationship Id="rId2" Type="http://schemas.openxmlformats.org/officeDocument/2006/relationships/image" Target="../media/image25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37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.png"/><Relationship Id="rId3" Type="http://schemas.openxmlformats.org/officeDocument/2006/relationships/image" Target="../media/image12.png"/><Relationship Id="rId21" Type="http://schemas.openxmlformats.org/officeDocument/2006/relationships/image" Target="../media/image29.png"/><Relationship Id="rId17" Type="http://schemas.openxmlformats.org/officeDocument/2006/relationships/image" Target="../media/image3200.svg"/><Relationship Id="rId2" Type="http://schemas.openxmlformats.org/officeDocument/2006/relationships/image" Target="../media/image27.png"/><Relationship Id="rId16" Type="http://schemas.openxmlformats.org/officeDocument/2006/relationships/image" Target="../media/image1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3000.svg"/><Relationship Id="rId19" Type="http://schemas.openxmlformats.org/officeDocument/2006/relationships/image" Target="../media/image28.png"/><Relationship Id="rId9" Type="http://schemas.openxmlformats.org/officeDocument/2006/relationships/image" Target="../media/image810.svg"/><Relationship Id="rId22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8" Type="http://schemas.openxmlformats.org/officeDocument/2006/relationships/image" Target="../media/image27.png"/><Relationship Id="rId3" Type="http://schemas.openxmlformats.org/officeDocument/2006/relationships/image" Target="../media/image33.png"/><Relationship Id="rId7" Type="http://schemas.openxmlformats.org/officeDocument/2006/relationships/image" Target="../media/image42.png"/><Relationship Id="rId17" Type="http://schemas.openxmlformats.org/officeDocument/2006/relationships/image" Target="../media/image320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tiff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9" Type="http://schemas.openxmlformats.org/officeDocument/2006/relationships/image" Target="../media/image81.sv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3.png"/><Relationship Id="rId3" Type="http://schemas.openxmlformats.org/officeDocument/2006/relationships/image" Target="../media/image7.png"/><Relationship Id="rId12" Type="http://schemas.openxmlformats.org/officeDocument/2006/relationships/image" Target="../media/image9.jpeg"/><Relationship Id="rId17" Type="http://schemas.openxmlformats.org/officeDocument/2006/relationships/image" Target="../media/image300.svg"/><Relationship Id="rId2" Type="http://schemas.openxmlformats.org/officeDocument/2006/relationships/image" Target="../media/image6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.jpeg"/><Relationship Id="rId15" Type="http://schemas.microsoft.com/office/2007/relationships/hdphoto" Target="../media/hdphoto1.wdp"/><Relationship Id="rId10" Type="http://schemas.openxmlformats.org/officeDocument/2006/relationships/image" Target="../media/image8.png"/><Relationship Id="rId19" Type="http://schemas.openxmlformats.org/officeDocument/2006/relationships/image" Target="../media/image320.svg"/><Relationship Id="rId9" Type="http://schemas.openxmlformats.org/officeDocument/2006/relationships/image" Target="../media/image81.svg"/><Relationship Id="rId1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5.png"/><Relationship Id="rId3" Type="http://schemas.openxmlformats.org/officeDocument/2006/relationships/image" Target="../media/image7.png"/><Relationship Id="rId21" Type="http://schemas.microsoft.com/office/2007/relationships/hdphoto" Target="../media/hdphoto1.wdp"/><Relationship Id="rId17" Type="http://schemas.openxmlformats.org/officeDocument/2006/relationships/image" Target="../media/image320.svg"/><Relationship Id="rId2" Type="http://schemas.openxmlformats.org/officeDocument/2006/relationships/image" Target="../media/image6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3.png"/><Relationship Id="rId23" Type="http://schemas.openxmlformats.org/officeDocument/2006/relationships/image" Target="../media/image12.png"/><Relationship Id="rId15" Type="http://schemas.openxmlformats.org/officeDocument/2006/relationships/image" Target="../media/image300.svg"/><Relationship Id="rId10" Type="http://schemas.openxmlformats.org/officeDocument/2006/relationships/image" Target="../media/image8.png"/><Relationship Id="rId19" Type="http://schemas.openxmlformats.org/officeDocument/2006/relationships/image" Target="../media/image8.jpeg"/><Relationship Id="rId9" Type="http://schemas.openxmlformats.org/officeDocument/2006/relationships/image" Target="../media/image81.svg"/><Relationship Id="rId2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7.png"/><Relationship Id="rId17" Type="http://schemas.openxmlformats.org/officeDocument/2006/relationships/image" Target="../media/image320.svg"/><Relationship Id="rId2" Type="http://schemas.openxmlformats.org/officeDocument/2006/relationships/image" Target="../media/image12.png"/><Relationship Id="rId16" Type="http://schemas.openxmlformats.org/officeDocument/2006/relationships/image" Target="../media/image13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300.svg"/><Relationship Id="rId19" Type="http://schemas.openxmlformats.org/officeDocument/2006/relationships/image" Target="../media/image14.png"/><Relationship Id="rId9" Type="http://schemas.openxmlformats.org/officeDocument/2006/relationships/image" Target="../media/image81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87" y="1242422"/>
            <a:ext cx="8658225" cy="1790700"/>
          </a:xfrm>
        </p:spPr>
        <p:txBody>
          <a:bodyPr>
            <a:normAutofit/>
          </a:bodyPr>
          <a:lstStyle/>
          <a:p>
            <a:pPr algn="l"/>
            <a:r>
              <a:rPr lang="en-US" altLang="zh-CN" sz="3600" b="1" dirty="0" err="1" smtClean="0">
                <a:latin typeface="+mn-lt"/>
              </a:rPr>
              <a:t>Vizard</a:t>
            </a:r>
            <a:r>
              <a:rPr lang="en-US" altLang="zh-CN" sz="3600" b="1" dirty="0" smtClean="0">
                <a:latin typeface="+mn-lt"/>
              </a:rPr>
              <a:t>: A </a:t>
            </a:r>
            <a:r>
              <a:rPr lang="en-US" altLang="zh-CN" sz="3600" b="1" dirty="0">
                <a:latin typeface="+mn-lt"/>
              </a:rPr>
              <a:t>Metadata-hiding Data Analytics System with End-to-End Policy Enforcements</a:t>
            </a:r>
            <a:endParaRPr lang="en-US" sz="2400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2999" y="3517111"/>
            <a:ext cx="6858000" cy="1655762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r>
              <a:rPr lang="en-US" sz="2000" dirty="0" smtClean="0"/>
              <a:t>Chengjun CAI</a:t>
            </a:r>
          </a:p>
          <a:p>
            <a:r>
              <a:rPr lang="en-US" sz="2000" dirty="0" smtClean="0">
                <a:hlinkClick r:id="rId2"/>
              </a:rPr>
              <a:t>chencai-c@my.cityu.edu.hk</a:t>
            </a:r>
            <a:endParaRPr lang="en-US" sz="2000" dirty="0" smtClean="0"/>
          </a:p>
          <a:p>
            <a:r>
              <a:rPr lang="en-US" sz="2000" dirty="0" smtClean="0"/>
              <a:t>September 2021</a:t>
            </a:r>
            <a:endParaRPr lang="en-US" sz="2000" dirty="0"/>
          </a:p>
        </p:txBody>
      </p:sp>
      <p:pic>
        <p:nvPicPr>
          <p:cNvPr id="4" name="Picture 2" descr="Image result for cityu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101" y="5381624"/>
            <a:ext cx="3529012" cy="107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93674" y="189557"/>
            <a:ext cx="70580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/>
              <a:t>Weekly Group Meeting, City University of Hong Kong </a:t>
            </a:r>
          </a:p>
          <a:p>
            <a:r>
              <a:rPr lang="en-US" b="1" i="1" dirty="0"/>
              <a:t>17</a:t>
            </a:r>
            <a:r>
              <a:rPr lang="en-US" b="1" i="1" baseline="30000" dirty="0"/>
              <a:t>th</a:t>
            </a:r>
            <a:r>
              <a:rPr lang="en-US" b="1" i="1" dirty="0"/>
              <a:t> Sept. 2021 </a:t>
            </a:r>
            <a:endParaRPr lang="en-GB" b="1" i="1" dirty="0"/>
          </a:p>
        </p:txBody>
      </p:sp>
      <p:pic>
        <p:nvPicPr>
          <p:cNvPr id="1028" name="Picture 4" descr="The Vizard Mask by Diana Norm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9" y="4015217"/>
            <a:ext cx="1711066" cy="239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20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starting point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486274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i="1" dirty="0" smtClean="0"/>
              <a:t>private subset histogram </a:t>
            </a:r>
            <a:r>
              <a:rPr lang="en-US" dirty="0" smtClean="0"/>
              <a:t>problem</a:t>
            </a:r>
          </a:p>
          <a:p>
            <a:pPr lvl="1"/>
            <a:r>
              <a:rPr lang="en-US" dirty="0" smtClean="0"/>
              <a:t>Example: counting how many users have accessed a specific set of websites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88218" y="3142795"/>
            <a:ext cx="7167563" cy="23083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E</a:t>
            </a:r>
            <a:r>
              <a:rPr lang="en-US" sz="2400" dirty="0" smtClean="0"/>
              <a:t>ach owner 𝑖 holds a </a:t>
            </a:r>
            <a:r>
              <a:rPr lang="en-US" sz="2400" dirty="0" smtClean="0"/>
              <a:t>string (e.g., URLs) </a:t>
            </a:r>
            <a:r>
              <a:rPr lang="en-US" sz="2400" dirty="0" smtClean="0"/>
              <a:t>𝑥 and the server holds a small set 𝑄 of strings. </a:t>
            </a:r>
          </a:p>
          <a:p>
            <a:endParaRPr lang="en-US" sz="2400" dirty="0" smtClean="0"/>
          </a:p>
          <a:p>
            <a:r>
              <a:rPr lang="en-US" sz="2400" dirty="0"/>
              <a:t>T</a:t>
            </a:r>
            <a:r>
              <a:rPr lang="en-US" sz="2400" dirty="0" smtClean="0"/>
              <a:t>he technique for computing private subset histogram reveals, for each string 𝜎 ∈ 𝑄, how many owners hold 𝜎 without leaking each owner’s secret string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749791" y="5613986"/>
            <a:ext cx="7889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We start from a recent construction from Boyle et al. [Function Secret Sharing: Improvements and Extensions, CCS’16]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89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point function (DPF)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DPF is a secret-shared </a:t>
                </a:r>
                <a:r>
                  <a:rPr lang="en-US" dirty="0"/>
                  <a:t>and compressed point </a:t>
                </a:r>
                <a:r>
                  <a:rPr lang="en-US" dirty="0" smtClean="0"/>
                  <a:t>function that </a:t>
                </a:r>
                <a:r>
                  <a:rPr lang="en-US" dirty="0"/>
                  <a:t>has only one non-zero </a:t>
                </a:r>
                <a:r>
                  <a:rPr lang="en-US" dirty="0" smtClean="0"/>
                  <a:t>output</a:t>
                </a:r>
              </a:p>
              <a:p>
                <a:pPr lvl="1"/>
                <a:r>
                  <a:rPr lang="en-US" dirty="0" smtClean="0"/>
                  <a:t>Gen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 smtClean="0"/>
                  <a:t>, </a:t>
                </a:r>
                <a:r>
                  <a:rPr lang="en-US" dirty="0"/>
                  <a:t>𝛽) →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) </a:t>
                </a:r>
              </a:p>
              <a:p>
                <a:pPr lvl="1"/>
                <a:r>
                  <a:rPr lang="en-US" dirty="0" err="1" smtClean="0"/>
                  <a:t>Eval</a:t>
                </a:r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𝜎</a:t>
                </a:r>
                <a:r>
                  <a:rPr lang="en-US" dirty="0" smtClean="0"/>
                  <a:t>) </a:t>
                </a:r>
                <a:r>
                  <a:rPr lang="en-US" dirty="0"/>
                  <a:t>+ </a:t>
                </a:r>
                <a:r>
                  <a:rPr lang="en-US" dirty="0" err="1" smtClean="0"/>
                  <a:t>Eval</a:t>
                </a:r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𝜎</a:t>
                </a:r>
                <a:r>
                  <a:rPr lang="en-US" dirty="0" smtClean="0"/>
                  <a:t>) </a:t>
                </a:r>
                <a:r>
                  <a:rPr lang="en-US" dirty="0"/>
                  <a:t>= 𝛽 only if 𝜎</a:t>
                </a:r>
                <a:r>
                  <a:rPr lang="en-US" dirty="0" smtClean="0"/>
                  <a:t>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and </a:t>
                </a:r>
                <a:r>
                  <a:rPr lang="en-US" dirty="0" smtClean="0"/>
                  <a:t>the output equals </a:t>
                </a:r>
                <a:r>
                  <a:rPr lang="en-US" dirty="0"/>
                  <a:t>to zero </a:t>
                </a:r>
                <a:r>
                  <a:rPr lang="en-US" dirty="0" smtClean="0"/>
                  <a:t>otherwise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Image result for serv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71" y="3919334"/>
            <a:ext cx="1366274" cy="1366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serv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141" y="3919334"/>
            <a:ext cx="1366274" cy="1366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261348" y="5129770"/>
            <a:ext cx="960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HK" dirty="0" smtClean="0">
                <a:cs typeface="Times New Roman" panose="02020603050405020304" pitchFamily="18" charset="0"/>
              </a:rPr>
              <a:t>Server 0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67018" y="5129770"/>
            <a:ext cx="960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HK" dirty="0" smtClean="0">
                <a:cs typeface="Times New Roman" panose="02020603050405020304" pitchFamily="18" charset="0"/>
              </a:rPr>
              <a:t>Server 1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8" name="Left-Right Arrow 7"/>
          <p:cNvSpPr/>
          <p:nvPr/>
        </p:nvSpPr>
        <p:spPr>
          <a:xfrm>
            <a:off x="3601493" y="4322764"/>
            <a:ext cx="1485900" cy="36195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28291" y="3919334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HK" dirty="0" smtClean="0">
                <a:cs typeface="Times New Roman" panose="02020603050405020304" pitchFamily="18" charset="0"/>
              </a:rPr>
              <a:t>Non-colluding</a:t>
            </a:r>
            <a:endParaRPr lang="en-US" dirty="0"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734328" y="4322764"/>
                <a:ext cx="64692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328" y="4322764"/>
                <a:ext cx="64692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306954" y="4284604"/>
                <a:ext cx="64692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954" y="4284604"/>
                <a:ext cx="64692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4176769" y="5586353"/>
            <a:ext cx="3353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𝜎</a:t>
            </a:r>
            <a:endParaRPr lang="en-US" dirty="0"/>
          </a:p>
        </p:txBody>
      </p:sp>
      <p:cxnSp>
        <p:nvCxnSpPr>
          <p:cNvPr id="15" name="Elbow Connector 14"/>
          <p:cNvCxnSpPr>
            <a:stCxn id="13" idx="3"/>
            <a:endCxn id="7" idx="2"/>
          </p:cNvCxnSpPr>
          <p:nvPr/>
        </p:nvCxnSpPr>
        <p:spPr>
          <a:xfrm flipV="1">
            <a:off x="4512117" y="5499102"/>
            <a:ext cx="1435161" cy="287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13" idx="1"/>
            <a:endCxn id="6" idx="2"/>
          </p:cNvCxnSpPr>
          <p:nvPr/>
        </p:nvCxnSpPr>
        <p:spPr>
          <a:xfrm rot="10800000">
            <a:off x="2741609" y="5499102"/>
            <a:ext cx="1435161" cy="287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957387" y="5905998"/>
                <a:ext cx="755796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i="1" dirty="0" smtClean="0">
                    <a:solidFill>
                      <a:srgbClr val="FF0000"/>
                    </a:solidFill>
                  </a:rPr>
                  <a:t>Any attacker that compromises only one of the two servers can learn </a:t>
                </a:r>
                <a:r>
                  <a:rPr lang="en-US" i="1" dirty="0">
                    <a:solidFill>
                      <a:srgbClr val="FF0000"/>
                    </a:solidFill>
                  </a:rPr>
                  <a:t>nothing about the secret index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i="1" dirty="0">
                    <a:solidFill>
                      <a:srgbClr val="FF0000"/>
                    </a:solidFill>
                  </a:rPr>
                  <a:t> or its value </a:t>
                </a:r>
                <a:r>
                  <a:rPr lang="en-US" dirty="0">
                    <a:solidFill>
                      <a:srgbClr val="FF0000"/>
                    </a:solidFill>
                  </a:rPr>
                  <a:t>𝛽</a:t>
                </a:r>
                <a:r>
                  <a:rPr lang="en-US" i="1" dirty="0">
                    <a:solidFill>
                      <a:srgbClr val="FF0000"/>
                    </a:solidFill>
                  </a:rPr>
                  <a:t> embedded in the DPF key shares</a:t>
                </a: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387" y="5905998"/>
                <a:ext cx="7557963" cy="646331"/>
              </a:xfrm>
              <a:prstGeom prst="rect">
                <a:avLst/>
              </a:prstGeom>
              <a:blipFill>
                <a:blip r:embed="rId6"/>
                <a:stretch>
                  <a:fillRect l="-645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5372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/>
      <p:bldP spid="10" grpId="0"/>
      <p:bldP spid="11" grpId="0"/>
      <p:bldP spid="13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DPF to 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Private subset histogram </a:t>
                </a:r>
                <a:r>
                  <a:rPr lang="en-US" sz="2000" dirty="0" smtClean="0"/>
                  <a:t>(assume there are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dirty="0" smtClean="0"/>
                  <a:t> owners)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By setting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 smtClean="0"/>
                  <a:t>, ask each owner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to generate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lvl="1"/>
                <a:r>
                  <a:rPr lang="en-US" dirty="0" smtClean="0"/>
                  <a:t>Ask each server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 smtClean="0"/>
                  <a:t> to calculate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su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Eval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dirty="0"/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 r="-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362450" y="365126"/>
                <a:ext cx="4572000" cy="92333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Gen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 smtClean="0"/>
                  <a:t>, </a:t>
                </a:r>
                <a:r>
                  <a:rPr lang="en-US" dirty="0"/>
                  <a:t>𝛽) →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 smtClean="0"/>
                  <a:t>Eval</a:t>
                </a:r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𝜎</a:t>
                </a:r>
                <a:r>
                  <a:rPr lang="en-US" dirty="0" smtClean="0"/>
                  <a:t>) </a:t>
                </a:r>
                <a:r>
                  <a:rPr lang="en-US" dirty="0"/>
                  <a:t>+ </a:t>
                </a:r>
                <a:r>
                  <a:rPr lang="en-US" dirty="0" err="1" smtClean="0"/>
                  <a:t>Eval</a:t>
                </a:r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𝜎</a:t>
                </a:r>
                <a:r>
                  <a:rPr lang="en-US" dirty="0" smtClean="0"/>
                  <a:t>) </a:t>
                </a:r>
                <a:r>
                  <a:rPr lang="en-US" dirty="0"/>
                  <a:t>= 𝛽 only if 𝜎</a:t>
                </a:r>
                <a:r>
                  <a:rPr lang="en-US" dirty="0" smtClean="0"/>
                  <a:t>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and </a:t>
                </a:r>
                <a:r>
                  <a:rPr lang="en-US" dirty="0" smtClean="0"/>
                  <a:t>the output equals </a:t>
                </a:r>
                <a:r>
                  <a:rPr lang="en-US" dirty="0"/>
                  <a:t>to zero </a:t>
                </a:r>
                <a:r>
                  <a:rPr lang="en-US" dirty="0" smtClean="0"/>
                  <a:t>otherwise</a:t>
                </a:r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450" y="365126"/>
                <a:ext cx="4572000" cy="923330"/>
              </a:xfrm>
              <a:prstGeom prst="rect">
                <a:avLst/>
              </a:prstGeom>
              <a:blipFill>
                <a:blip r:embed="rId3"/>
                <a:stretch>
                  <a:fillRect l="-798" t="-4575" b="-915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Image result for serv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566" y="2947723"/>
            <a:ext cx="1366274" cy="1366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serv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236" y="2947723"/>
            <a:ext cx="1366274" cy="1366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378443" y="4158159"/>
            <a:ext cx="960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HK" dirty="0" smtClean="0">
                <a:cs typeface="Times New Roman" panose="02020603050405020304" pitchFamily="18" charset="0"/>
              </a:rPr>
              <a:t>Server 0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84113" y="4158159"/>
            <a:ext cx="960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HK" dirty="0" smtClean="0">
                <a:cs typeface="Times New Roman" panose="02020603050405020304" pitchFamily="18" charset="0"/>
              </a:rPr>
              <a:t>Server 1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9" name="Left-Right Arrow 8"/>
          <p:cNvSpPr/>
          <p:nvPr/>
        </p:nvSpPr>
        <p:spPr>
          <a:xfrm>
            <a:off x="3718588" y="3351153"/>
            <a:ext cx="1485900" cy="36195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645386" y="2947723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HK" dirty="0" smtClean="0">
                <a:cs typeface="Times New Roman" panose="02020603050405020304" pitchFamily="18" charset="0"/>
              </a:rPr>
              <a:t>Non-colluding</a:t>
            </a:r>
            <a:endParaRPr lang="en-US" dirty="0"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566634" y="3332950"/>
                <a:ext cx="1888424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}, 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 smtClean="0"/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634" y="3332950"/>
                <a:ext cx="1888424" cy="400110"/>
              </a:xfrm>
              <a:prstGeom prst="rect">
                <a:avLst/>
              </a:prstGeom>
              <a:blipFill>
                <a:blip r:embed="rId16"/>
                <a:stretch>
                  <a:fillRect l="-161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4293864" y="4567790"/>
            <a:ext cx="3353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𝜎</a:t>
            </a:r>
            <a:endParaRPr lang="en-US" dirty="0"/>
          </a:p>
        </p:txBody>
      </p:sp>
      <p:cxnSp>
        <p:nvCxnSpPr>
          <p:cNvPr id="14" name="Elbow Connector 13"/>
          <p:cNvCxnSpPr>
            <a:endCxn id="8" idx="2"/>
          </p:cNvCxnSpPr>
          <p:nvPr/>
        </p:nvCxnSpPr>
        <p:spPr>
          <a:xfrm flipV="1">
            <a:off x="4629212" y="4527491"/>
            <a:ext cx="1435161" cy="287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endCxn id="7" idx="2"/>
          </p:cNvCxnSpPr>
          <p:nvPr/>
        </p:nvCxnSpPr>
        <p:spPr>
          <a:xfrm rot="10800000">
            <a:off x="2858704" y="4527491"/>
            <a:ext cx="1435161" cy="287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735358" y="5602393"/>
                <a:ext cx="7452359" cy="871264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su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su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sup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Eval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Eval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m:rPr>
                          <m:nor/>
                        </m:rPr>
                        <a:rPr lang="en-US" dirty="0"/>
                        <m:t>𝜎</m:t>
                      </m:r>
                      <m:r>
                        <m:rPr>
                          <m:nor/>
                        </m:rPr>
                        <a:rPr lang="en-US" dirty="0"/>
                        <m:t> =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58" y="5602393"/>
                <a:ext cx="7452359" cy="87126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797578" y="3332950"/>
                <a:ext cx="1888424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}, 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 smtClean="0"/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78" y="3332950"/>
                <a:ext cx="1888424" cy="400110"/>
              </a:xfrm>
              <a:prstGeom prst="rect">
                <a:avLst/>
              </a:prstGeom>
              <a:blipFill>
                <a:blip r:embed="rId17"/>
                <a:stretch>
                  <a:fillRect l="-161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467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/>
      <p:bldP spid="12" grpId="0"/>
      <p:bldP spid="13" grpId="0"/>
      <p:bldP spid="28" grpId="0" animBg="1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Policy-controlled private summation</a:t>
                </a:r>
              </a:p>
              <a:p>
                <a:pPr lvl="1"/>
                <a:r>
                  <a:rPr lang="en-US" dirty="0"/>
                  <a:t>By setting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, which is owner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’s data value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as the data policy string </a:t>
                </a:r>
              </a:p>
              <a:p>
                <a:pPr lvl="2"/>
                <a:r>
                  <a:rPr lang="en-US" dirty="0" smtClean="0"/>
                  <a:t>e.g., simply writing the intended query ID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Compute the rest as in the private subset histogram</a:t>
                </a:r>
              </a:p>
              <a:p>
                <a:pPr lvl="2"/>
                <a:r>
                  <a:rPr lang="en-US" dirty="0" smtClean="0"/>
                  <a:t>using associated query description string 𝜎 as inputs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 smtClean="0"/>
              <a:t>From DPF to 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362450" y="365126"/>
                <a:ext cx="4572000" cy="92333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Gen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 smtClean="0"/>
                  <a:t>, </a:t>
                </a:r>
                <a:r>
                  <a:rPr lang="en-US" dirty="0"/>
                  <a:t>𝛽) →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 smtClean="0"/>
                  <a:t>Eval</a:t>
                </a:r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𝜎</a:t>
                </a:r>
                <a:r>
                  <a:rPr lang="en-US" dirty="0" smtClean="0"/>
                  <a:t>) </a:t>
                </a:r>
                <a:r>
                  <a:rPr lang="en-US" dirty="0"/>
                  <a:t>+ </a:t>
                </a:r>
                <a:r>
                  <a:rPr lang="en-US" dirty="0" err="1" smtClean="0"/>
                  <a:t>Eval</a:t>
                </a:r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𝜎</a:t>
                </a:r>
                <a:r>
                  <a:rPr lang="en-US" dirty="0" smtClean="0"/>
                  <a:t>) </a:t>
                </a:r>
                <a:r>
                  <a:rPr lang="en-US" dirty="0"/>
                  <a:t>= 𝛽 only if 𝜎</a:t>
                </a:r>
                <a:r>
                  <a:rPr lang="en-US" dirty="0" smtClean="0"/>
                  <a:t>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and </a:t>
                </a:r>
                <a:r>
                  <a:rPr lang="en-US" dirty="0" smtClean="0"/>
                  <a:t>the output equals </a:t>
                </a:r>
                <a:r>
                  <a:rPr lang="en-US" dirty="0"/>
                  <a:t>to zero </a:t>
                </a:r>
                <a:r>
                  <a:rPr lang="en-US" dirty="0" smtClean="0"/>
                  <a:t>otherwise</a:t>
                </a:r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450" y="365126"/>
                <a:ext cx="4572000" cy="923330"/>
              </a:xfrm>
              <a:prstGeom prst="rect">
                <a:avLst/>
              </a:prstGeom>
              <a:blipFill>
                <a:blip r:embed="rId3"/>
                <a:stretch>
                  <a:fillRect l="-798" t="-4575" b="-915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45820" y="4679474"/>
                <a:ext cx="7452359" cy="871264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su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su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sup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Eval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Eval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m:rPr>
                          <m:nor/>
                        </m:rPr>
                        <a:rPr lang="en-US" dirty="0"/>
                        <m:t>𝜎</m:t>
                      </m:r>
                      <m:r>
                        <m:rPr>
                          <m:nor/>
                        </m:rPr>
                        <a:rPr lang="en-US" dirty="0"/>
                        <m:t> =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20" y="4679474"/>
                <a:ext cx="7452359" cy="8712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348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have achieved…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Policy-controlled private summation</a:t>
            </a:r>
          </a:p>
          <a:p>
            <a:pPr lvl="1"/>
            <a:r>
              <a:rPr lang="en-US" dirty="0" smtClean="0"/>
              <a:t>Allow each owner to specify their </a:t>
            </a:r>
            <a:r>
              <a:rPr lang="en-US" i="1" dirty="0" smtClean="0"/>
              <a:t>own policy</a:t>
            </a:r>
          </a:p>
          <a:p>
            <a:pPr lvl="1"/>
            <a:r>
              <a:rPr lang="en-US" dirty="0" smtClean="0"/>
              <a:t>Protect data and policy </a:t>
            </a:r>
            <a:r>
              <a:rPr lang="en-US" i="1" dirty="0" smtClean="0"/>
              <a:t>confidentiality</a:t>
            </a:r>
          </a:p>
          <a:p>
            <a:pPr lvl="1"/>
            <a:r>
              <a:rPr lang="en-US" dirty="0" smtClean="0"/>
              <a:t>Does </a:t>
            </a:r>
            <a:r>
              <a:rPr lang="en-US" b="1" dirty="0" smtClean="0"/>
              <a:t>NOT</a:t>
            </a:r>
            <a:r>
              <a:rPr lang="en-US" dirty="0" smtClean="0"/>
              <a:t> reveal </a:t>
            </a:r>
            <a:r>
              <a:rPr lang="en-US" i="1" dirty="0" smtClean="0"/>
              <a:t>which owner’s data has been used </a:t>
            </a:r>
            <a:r>
              <a:rPr lang="en-US" sz="2000" dirty="0" smtClean="0"/>
              <a:t>(since we go through all owners…)</a:t>
            </a:r>
          </a:p>
        </p:txBody>
      </p:sp>
    </p:spTree>
    <p:extLst>
      <p:ext uri="{BB962C8B-B14F-4D97-AF65-F5344CB8AC3E}">
        <p14:creationId xmlns:p14="http://schemas.microsoft.com/office/powerpoint/2010/main" val="124374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5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have achieved…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Policy-controlled private summation</a:t>
            </a:r>
          </a:p>
          <a:p>
            <a:pPr lvl="1"/>
            <a:r>
              <a:rPr lang="en-US" dirty="0" smtClean="0"/>
              <a:t>Allow each owner to specify their </a:t>
            </a:r>
            <a:r>
              <a:rPr lang="en-US" i="1" dirty="0" smtClean="0"/>
              <a:t>own policy</a:t>
            </a:r>
          </a:p>
          <a:p>
            <a:pPr lvl="1"/>
            <a:r>
              <a:rPr lang="en-US" dirty="0" smtClean="0"/>
              <a:t>Protect data and policy </a:t>
            </a:r>
            <a:r>
              <a:rPr lang="en-US" i="1" dirty="0" smtClean="0"/>
              <a:t>confidentiality</a:t>
            </a:r>
          </a:p>
          <a:p>
            <a:pPr lvl="1"/>
            <a:r>
              <a:rPr lang="en-US" dirty="0" smtClean="0"/>
              <a:t>Does </a:t>
            </a:r>
            <a:r>
              <a:rPr lang="en-US" b="1" dirty="0" smtClean="0"/>
              <a:t>NOT</a:t>
            </a:r>
            <a:r>
              <a:rPr lang="en-US" dirty="0" smtClean="0"/>
              <a:t> reveal </a:t>
            </a:r>
            <a:r>
              <a:rPr lang="en-US" i="1" dirty="0" smtClean="0"/>
              <a:t>which owner’s data has been used </a:t>
            </a:r>
            <a:r>
              <a:rPr lang="en-US" sz="2000" dirty="0" smtClean="0"/>
              <a:t>(since we go through all owners…)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28650" y="3794760"/>
            <a:ext cx="7886700" cy="2438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solidFill>
                  <a:schemeClr val="tx1"/>
                </a:solidFill>
              </a:rPr>
              <a:t>Remaining challenges: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tx1"/>
                </a:solidFill>
              </a:rPr>
              <a:t>How to effectively support data streams?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tx1"/>
                </a:solidFill>
              </a:rPr>
              <a:t>Richer data policy options (e.g., complex ones with AND, OR, and NOT operators)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tx1"/>
                </a:solidFill>
              </a:rPr>
              <a:t>Policy enforcements (the two servers can deviate from the policy)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613" y="5734050"/>
            <a:ext cx="471012" cy="47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1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Our architectural vision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22" y="2223721"/>
            <a:ext cx="753431" cy="7534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8947" y="3004040"/>
            <a:ext cx="12666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000" b="1" dirty="0">
                <a:cs typeface="Times New Roman" panose="02020603050405020304" pitchFamily="18" charset="0"/>
              </a:rPr>
              <a:t>C</a:t>
            </a:r>
            <a:r>
              <a:rPr lang="en-HK" sz="2000" b="1" dirty="0" smtClean="0">
                <a:cs typeface="Times New Roman" panose="02020603050405020304" pitchFamily="18" charset="0"/>
              </a:rPr>
              <a:t>onsumer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778191" y="2365040"/>
            <a:ext cx="2649600" cy="2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036681" y="2107736"/>
            <a:ext cx="2108044" cy="5048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sz="20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Analytic Queries</a:t>
            </a:r>
            <a:endParaRPr lang="en-US" sz="20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892233" y="1624014"/>
            <a:ext cx="3623117" cy="4266525"/>
          </a:xfrm>
          <a:prstGeom prst="roundRect">
            <a:avLst>
              <a:gd name="adj" fmla="val 7684"/>
            </a:avLst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757797" y="3258839"/>
            <a:ext cx="2647975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578150" y="3006425"/>
            <a:ext cx="1315165" cy="5048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sz="20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Result</a:t>
            </a:r>
            <a:endParaRPr lang="en-US" sz="20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427791" y="2116054"/>
            <a:ext cx="1124922" cy="139519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sz="20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Online</a:t>
            </a:r>
          </a:p>
          <a:p>
            <a:pPr algn="ctr"/>
            <a:r>
              <a:rPr lang="en-HK" sz="20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Query Interface</a:t>
            </a:r>
            <a:endParaRPr lang="en-US" sz="20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849689" y="1977074"/>
            <a:ext cx="883687" cy="186935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grpSp>
        <p:nvGrpSpPr>
          <p:cNvPr id="13" name="Group 12"/>
          <p:cNvGrpSpPr/>
          <p:nvPr/>
        </p:nvGrpSpPr>
        <p:grpSpPr>
          <a:xfrm>
            <a:off x="5973901" y="1992097"/>
            <a:ext cx="625340" cy="603040"/>
            <a:chOff x="6300443" y="2867147"/>
            <a:chExt cx="625340" cy="603040"/>
          </a:xfrm>
        </p:grpSpPr>
        <p:pic>
          <p:nvPicPr>
            <p:cNvPr id="14" name="Graphic 102" descr="Database">
              <a:extLst>
                <a:ext uri="{FF2B5EF4-FFF2-40B4-BE49-F238E27FC236}">
                  <a16:creationId xmlns:a16="http://schemas.microsoft.com/office/drawing/2014/main" id="{FB28D8ED-959A-4B13-AFAE-9B3151E0F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300443" y="2867147"/>
              <a:ext cx="603040" cy="603040"/>
            </a:xfrm>
            <a:prstGeom prst="rect">
              <a:avLst/>
            </a:prstGeom>
          </p:spPr>
        </p:pic>
        <p:pic>
          <p:nvPicPr>
            <p:cNvPr id="15" name="Graphic 107" descr="Lock">
              <a:extLst>
                <a:ext uri="{FF2B5EF4-FFF2-40B4-BE49-F238E27FC236}">
                  <a16:creationId xmlns:a16="http://schemas.microsoft.com/office/drawing/2014/main" id="{AE9DC963-912F-402D-8B47-7E0E2DAEB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598123" y="3142527"/>
              <a:ext cx="327660" cy="327660"/>
            </a:xfrm>
            <a:prstGeom prst="rect">
              <a:avLst/>
            </a:prstGeom>
          </p:spPr>
        </p:pic>
      </p:grpSp>
      <p:sp>
        <p:nvSpPr>
          <p:cNvPr id="16" name="Rounded Rectangle 15"/>
          <p:cNvSpPr/>
          <p:nvPr/>
        </p:nvSpPr>
        <p:spPr>
          <a:xfrm>
            <a:off x="6999580" y="1977074"/>
            <a:ext cx="883687" cy="186935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grpSp>
        <p:nvGrpSpPr>
          <p:cNvPr id="17" name="Group 16"/>
          <p:cNvGrpSpPr/>
          <p:nvPr/>
        </p:nvGrpSpPr>
        <p:grpSpPr>
          <a:xfrm>
            <a:off x="7114144" y="1992097"/>
            <a:ext cx="625340" cy="603040"/>
            <a:chOff x="6300443" y="2867147"/>
            <a:chExt cx="625340" cy="603040"/>
          </a:xfrm>
        </p:grpSpPr>
        <p:pic>
          <p:nvPicPr>
            <p:cNvPr id="18" name="Graphic 102" descr="Database">
              <a:extLst>
                <a:ext uri="{FF2B5EF4-FFF2-40B4-BE49-F238E27FC236}">
                  <a16:creationId xmlns:a16="http://schemas.microsoft.com/office/drawing/2014/main" id="{FB28D8ED-959A-4B13-AFAE-9B3151E0F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300443" y="2867147"/>
              <a:ext cx="603040" cy="603040"/>
            </a:xfrm>
            <a:prstGeom prst="rect">
              <a:avLst/>
            </a:prstGeom>
          </p:spPr>
        </p:pic>
        <p:pic>
          <p:nvPicPr>
            <p:cNvPr id="19" name="Graphic 107" descr="Lock">
              <a:extLst>
                <a:ext uri="{FF2B5EF4-FFF2-40B4-BE49-F238E27FC236}">
                  <a16:creationId xmlns:a16="http://schemas.microsoft.com/office/drawing/2014/main" id="{AE9DC963-912F-402D-8B47-7E0E2DAEB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598123" y="3142527"/>
              <a:ext cx="327660" cy="327660"/>
            </a:xfrm>
            <a:prstGeom prst="rect">
              <a:avLst/>
            </a:prstGeom>
          </p:spPr>
        </p:pic>
      </p:grpSp>
      <p:sp>
        <p:nvSpPr>
          <p:cNvPr id="20" name="Rounded Rectangle 19"/>
          <p:cNvSpPr/>
          <p:nvPr/>
        </p:nvSpPr>
        <p:spPr>
          <a:xfrm>
            <a:off x="5677474" y="2616986"/>
            <a:ext cx="2403837" cy="75732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sz="2000" b="1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Secure Data Processing </a:t>
            </a:r>
            <a:r>
              <a:rPr lang="en-HK" sz="2000" b="1" dirty="0">
                <a:solidFill>
                  <a:schemeClr val="tx1"/>
                </a:solidFill>
                <a:cs typeface="Times New Roman" panose="02020603050405020304" pitchFamily="18" charset="0"/>
              </a:rPr>
              <a:t>P</a:t>
            </a:r>
            <a:r>
              <a:rPr lang="en-HK" sz="2000" b="1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ipeline</a:t>
            </a:r>
            <a:endParaRPr lang="en-US" sz="2000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778762" y="3440129"/>
            <a:ext cx="10454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HK" sz="2000" dirty="0" smtClean="0">
                <a:cs typeface="Times New Roman" panose="02020603050405020304" pitchFamily="18" charset="0"/>
              </a:rPr>
              <a:t>Server 1</a:t>
            </a:r>
            <a:endParaRPr lang="en-US" sz="2000" dirty="0"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918698" y="3440129"/>
            <a:ext cx="10454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HK" sz="2000" dirty="0" smtClean="0">
                <a:cs typeface="Times New Roman" panose="02020603050405020304" pitchFamily="18" charset="0"/>
              </a:rPr>
              <a:t>Server 2</a:t>
            </a:r>
            <a:endParaRPr lang="en-US" sz="2000" dirty="0">
              <a:cs typeface="Times New Roman" panose="02020603050405020304" pitchFamily="18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6167459" y="4599195"/>
            <a:ext cx="1052093" cy="895837"/>
            <a:chOff x="7946512" y="4257001"/>
            <a:chExt cx="1052093" cy="895837"/>
          </a:xfrm>
        </p:grpSpPr>
        <p:sp>
          <p:nvSpPr>
            <p:cNvPr id="24" name="Cloud 23"/>
            <p:cNvSpPr/>
            <p:nvPr/>
          </p:nvSpPr>
          <p:spPr>
            <a:xfrm>
              <a:off x="7946512" y="4257001"/>
              <a:ext cx="1052093" cy="895837"/>
            </a:xfrm>
            <a:prstGeom prst="clou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8196033" y="4392803"/>
              <a:ext cx="553049" cy="571898"/>
              <a:chOff x="4636832" y="1162697"/>
              <a:chExt cx="1071280" cy="1090951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85003" y="1162697"/>
                <a:ext cx="564796" cy="584439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6832" y="1466623"/>
                <a:ext cx="564796" cy="584439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3316" y="1669209"/>
                <a:ext cx="564796" cy="584439"/>
              </a:xfrm>
              <a:prstGeom prst="rect">
                <a:avLst/>
              </a:prstGeom>
            </p:spPr>
          </p:pic>
        </p:grpSp>
      </p:grpSp>
      <p:sp>
        <p:nvSpPr>
          <p:cNvPr id="29" name="Rectangle 28"/>
          <p:cNvSpPr/>
          <p:nvPr/>
        </p:nvSpPr>
        <p:spPr>
          <a:xfrm>
            <a:off x="5424783" y="5490429"/>
            <a:ext cx="27267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HK" sz="20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Result Release Control</a:t>
            </a:r>
            <a:endParaRPr lang="en-HK" sz="20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30" name="Elbow Connector 29"/>
          <p:cNvCxnSpPr>
            <a:endCxn id="12" idx="0"/>
          </p:cNvCxnSpPr>
          <p:nvPr/>
        </p:nvCxnSpPr>
        <p:spPr>
          <a:xfrm flipV="1">
            <a:off x="5214376" y="1977074"/>
            <a:ext cx="1077157" cy="130662"/>
          </a:xfrm>
          <a:prstGeom prst="bentConnector4">
            <a:avLst>
              <a:gd name="adj1" fmla="val -575"/>
              <a:gd name="adj2" fmla="val 274955"/>
            </a:avLst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endCxn id="16" idx="0"/>
          </p:cNvCxnSpPr>
          <p:nvPr/>
        </p:nvCxnSpPr>
        <p:spPr>
          <a:xfrm>
            <a:off x="6134923" y="1748474"/>
            <a:ext cx="1306501" cy="22860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59" y="4195235"/>
            <a:ext cx="564796" cy="584439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1757797" y="4480967"/>
            <a:ext cx="264960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5814224" y="4166931"/>
            <a:ext cx="1429832" cy="252118"/>
            <a:chOff x="4023676" y="628087"/>
            <a:chExt cx="2062021" cy="339106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6590" y="628087"/>
              <a:ext cx="339107" cy="339106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4023676" y="657629"/>
              <a:ext cx="287224" cy="28002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cs typeface="Times New Roman" panose="02020603050405020304" pitchFamily="18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449231" y="658722"/>
              <a:ext cx="287224" cy="28002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cs typeface="Times New Roman" panose="02020603050405020304" pitchFamily="18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872698" y="658722"/>
              <a:ext cx="287224" cy="28002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cs typeface="Times New Roman" panose="02020603050405020304" pitchFamily="18" charset="0"/>
              </a:endParaRPr>
            </a:p>
          </p:txBody>
        </p:sp>
      </p:grpSp>
      <p:pic>
        <p:nvPicPr>
          <p:cNvPr id="39" name="Graphic 47" descr="Contract RTL">
            <a:extLst>
              <a:ext uri="{FF2B5EF4-FFF2-40B4-BE49-F238E27FC236}">
                <a16:creationId xmlns:a16="http://schemas.microsoft.com/office/drawing/2014/main" id="{38B3271D-C105-4135-8306-56FF4F0C197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77466" y="4871643"/>
            <a:ext cx="467760" cy="464835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600491" y="4878853"/>
            <a:ext cx="1332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000" dirty="0" smtClean="0">
                <a:cs typeface="Times New Roman" panose="02020603050405020304" pitchFamily="18" charset="0"/>
              </a:rPr>
              <a:t>Data Policy</a:t>
            </a:r>
            <a:endParaRPr lang="en-US" sz="2000" dirty="0"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433884" y="3840239"/>
            <a:ext cx="1118829" cy="13436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sz="20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Data Upload Interface</a:t>
            </a:r>
            <a:endParaRPr lang="en-US" sz="20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033416" y="4147699"/>
            <a:ext cx="2111309" cy="6541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sz="20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Encrypted Data Streams</a:t>
            </a:r>
            <a:endParaRPr lang="en-US" sz="20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178454" y="5336457"/>
            <a:ext cx="28954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O</a:t>
            </a:r>
            <a:r>
              <a:rPr lang="en-HK" sz="2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ther Release Policies</a:t>
            </a:r>
          </a:p>
          <a:p>
            <a:r>
              <a:rPr lang="en-HK" sz="2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(privacy, payment based)</a:t>
            </a:r>
            <a:endParaRPr lang="en-US" sz="20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82256" y="4783828"/>
            <a:ext cx="1463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000" b="1" dirty="0" smtClean="0">
                <a:cs typeface="Times New Roman" panose="02020603050405020304" pitchFamily="18" charset="0"/>
              </a:rPr>
              <a:t>Data Owner</a:t>
            </a:r>
          </a:p>
        </p:txBody>
      </p:sp>
      <p:cxnSp>
        <p:nvCxnSpPr>
          <p:cNvPr id="45" name="Elbow Connector 44"/>
          <p:cNvCxnSpPr>
            <a:endCxn id="12" idx="2"/>
          </p:cNvCxnSpPr>
          <p:nvPr/>
        </p:nvCxnSpPr>
        <p:spPr>
          <a:xfrm flipV="1">
            <a:off x="5552751" y="3846432"/>
            <a:ext cx="738782" cy="264242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6" idx="2"/>
          </p:cNvCxnSpPr>
          <p:nvPr/>
        </p:nvCxnSpPr>
        <p:spPr>
          <a:xfrm flipV="1">
            <a:off x="6267579" y="3846432"/>
            <a:ext cx="1173845" cy="261477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20" idx="3"/>
          </p:cNvCxnSpPr>
          <p:nvPr/>
        </p:nvCxnSpPr>
        <p:spPr>
          <a:xfrm flipH="1">
            <a:off x="7219552" y="2995647"/>
            <a:ext cx="861759" cy="1883206"/>
          </a:xfrm>
          <a:prstGeom prst="bentConnector4">
            <a:avLst>
              <a:gd name="adj1" fmla="val -19453"/>
              <a:gd name="adj2" fmla="val 99977"/>
            </a:avLst>
          </a:prstGeom>
          <a:ln w="28575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512" y="5336457"/>
            <a:ext cx="413544" cy="413544"/>
          </a:xfrm>
          <a:prstGeom prst="rect">
            <a:avLst/>
          </a:prstGeom>
        </p:spPr>
      </p:pic>
      <p:pic>
        <p:nvPicPr>
          <p:cNvPr id="49" name="Graphic 47" descr="Contract RTL">
            <a:extLst>
              <a:ext uri="{FF2B5EF4-FFF2-40B4-BE49-F238E27FC236}">
                <a16:creationId xmlns:a16="http://schemas.microsoft.com/office/drawing/2014/main" id="{38B3271D-C105-4135-8306-56FF4F0C197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43032" y="4120816"/>
            <a:ext cx="362418" cy="360151"/>
          </a:xfrm>
          <a:prstGeom prst="rect">
            <a:avLst/>
          </a:prstGeom>
        </p:spPr>
      </p:pic>
      <p:cxnSp>
        <p:nvCxnSpPr>
          <p:cNvPr id="50" name="Straight Arrow Connector 49"/>
          <p:cNvCxnSpPr/>
          <p:nvPr/>
        </p:nvCxnSpPr>
        <p:spPr>
          <a:xfrm>
            <a:off x="5565028" y="4833149"/>
            <a:ext cx="60802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896" y="4905581"/>
            <a:ext cx="314413" cy="314413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7323739" y="4906785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HK" sz="2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626344" y="6085071"/>
            <a:ext cx="6183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/>
              <a:t>Correctness checked, deliver. Discard otherwise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410937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Integrity-based </a:t>
            </a:r>
            <a:r>
              <a:rPr lang="en-US" dirty="0" smtClean="0"/>
              <a:t>release policies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Straightforwardly, we can adopt verifiable MPC techniques here</a:t>
            </a:r>
          </a:p>
          <a:p>
            <a:pPr lvl="1"/>
            <a:r>
              <a:rPr lang="en-US" dirty="0" smtClean="0"/>
              <a:t>MAC-based </a:t>
            </a:r>
            <a:r>
              <a:rPr lang="en-US" dirty="0" smtClean="0"/>
              <a:t>ones, SNARK-based </a:t>
            </a:r>
            <a:r>
              <a:rPr lang="en-US" dirty="0" smtClean="0"/>
              <a:t>ones</a:t>
            </a:r>
          </a:p>
          <a:p>
            <a:pPr lvl="1"/>
            <a:r>
              <a:rPr lang="en-US" b="1" dirty="0" smtClean="0"/>
              <a:t>Problems: overhead to generate proofs are burdening to the two servers</a:t>
            </a:r>
          </a:p>
          <a:p>
            <a:r>
              <a:rPr lang="en-US" dirty="0"/>
              <a:t>W</a:t>
            </a:r>
            <a:r>
              <a:rPr lang="en-US" dirty="0" smtClean="0"/>
              <a:t>e can weaken the threat assumption and prioritize efficiency</a:t>
            </a:r>
          </a:p>
          <a:p>
            <a:pPr lvl="1"/>
            <a:r>
              <a:rPr lang="en-HK" b="1" dirty="0" smtClean="0"/>
              <a:t>Rational economic</a:t>
            </a:r>
            <a:r>
              <a:rPr lang="en-HK" dirty="0" smtClean="0"/>
              <a:t> servers</a:t>
            </a:r>
          </a:p>
          <a:p>
            <a:pPr lvl="2"/>
            <a:r>
              <a:rPr lang="en-HK" dirty="0" smtClean="0"/>
              <a:t>Will not intentionally collude and sabotage the task, but </a:t>
            </a:r>
            <a:r>
              <a:rPr lang="en-HK" i="1" dirty="0" smtClean="0"/>
              <a:t>might</a:t>
            </a:r>
            <a:r>
              <a:rPr lang="en-HK" i="1" dirty="0" smtClean="0"/>
              <a:t> work lazily to save their local expenses</a:t>
            </a:r>
          </a:p>
          <a:p>
            <a:pPr lvl="1"/>
            <a:r>
              <a:rPr lang="en-HK" dirty="0" smtClean="0"/>
              <a:t>One example: the “ringer” design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44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 smtClean="0"/>
              <a:t>“Ringer”-based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 dirty="0"/>
          </a:p>
          <a:p>
            <a:endParaRPr lang="en-HK" dirty="0" smtClean="0"/>
          </a:p>
          <a:p>
            <a:pPr marL="0" indent="0">
              <a:buNone/>
            </a:pPr>
            <a:endParaRPr lang="en-HK" dirty="0" smtClean="0"/>
          </a:p>
          <a:p>
            <a:r>
              <a:rPr lang="en-HK" dirty="0" smtClean="0"/>
              <a:t>Require adjustments to be used in our setting</a:t>
            </a:r>
          </a:p>
          <a:p>
            <a:pPr lvl="1"/>
            <a:r>
              <a:rPr lang="en-HK" dirty="0" smtClean="0"/>
              <a:t>as </a:t>
            </a:r>
            <a:r>
              <a:rPr lang="en-US" dirty="0" smtClean="0"/>
              <a:t>𝐹 (·) can only be computed by the two servers or jointly by all owners</a:t>
            </a:r>
          </a:p>
          <a:p>
            <a:pPr lvl="1"/>
            <a:r>
              <a:rPr lang="en-HK" i="1" dirty="0" smtClean="0">
                <a:solidFill>
                  <a:srgbClr val="FF0000"/>
                </a:solidFill>
              </a:rPr>
              <a:t>Simple solution - </a:t>
            </a:r>
            <a:r>
              <a:rPr lang="en-HK" i="1" dirty="0" smtClean="0"/>
              <a:t>Owner-assisted approach </a:t>
            </a:r>
          </a:p>
          <a:p>
            <a:pPr lvl="2"/>
            <a:r>
              <a:rPr lang="en-HK" dirty="0"/>
              <a:t>O</a:t>
            </a:r>
            <a:r>
              <a:rPr lang="en-HK" dirty="0" smtClean="0"/>
              <a:t>wners select a representative periodically and jointly generate a large amount of challenge tokens </a:t>
            </a:r>
          </a:p>
          <a:p>
            <a:pPr lvl="2"/>
            <a:r>
              <a:rPr lang="en-HK" dirty="0" smtClean="0"/>
              <a:t>Insert the query to the two servers and the challenge token via the committee</a:t>
            </a:r>
            <a:endParaRPr lang="en-US" dirty="0" smtClean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1116550" y="1822450"/>
                <a:ext cx="6910900" cy="132343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Given a set of queries 𝑄 =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, . . .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/>
                  <a:t>} that </a:t>
                </a:r>
                <a:r>
                  <a:rPr lang="en-US" sz="2000" dirty="0"/>
                  <a:t>should be </a:t>
                </a:r>
                <a:r>
                  <a:rPr lang="en-US" sz="2000" dirty="0"/>
                  <a:t>executed via a function 𝐹 </a:t>
                </a:r>
                <a:r>
                  <a:rPr lang="en-US" sz="2000" dirty="0"/>
                  <a:t>(·)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HK" sz="2000" dirty="0"/>
                  <a:t>Compute </a:t>
                </a:r>
                <a:r>
                  <a:rPr lang="en-US" sz="2000" dirty="0"/>
                  <a:t>𝐻 (𝐹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000" dirty="0" smtClean="0"/>
                  <a:t>)) as the challenge token, </a:t>
                </a: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000" dirty="0"/>
                  <a:t> is a </a:t>
                </a:r>
                <a:r>
                  <a:rPr lang="en-US" sz="2000" dirty="0"/>
                  <a:t>random query </a:t>
                </a:r>
                <a:r>
                  <a:rPr lang="en-US" sz="2000" dirty="0"/>
                  <a:t>from </a:t>
                </a:r>
                <a:r>
                  <a:rPr lang="en-US" sz="2000" dirty="0"/>
                  <a:t>𝑄 and 𝐻 is a </a:t>
                </a:r>
                <a:r>
                  <a:rPr lang="en-US" sz="2000" dirty="0" smtClean="0"/>
                  <a:t>one-way function</a:t>
                </a:r>
                <a:endParaRPr lang="en-US" sz="20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550" y="1822450"/>
                <a:ext cx="6910900" cy="1323439"/>
              </a:xfrm>
              <a:prstGeom prst="rect">
                <a:avLst/>
              </a:prstGeom>
              <a:blipFill>
                <a:blip r:embed="rId2"/>
                <a:stretch>
                  <a:fillRect l="-704" t="-3182" b="-6364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4314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 smtClean="0"/>
              <a:t>Warping </a:t>
            </a:r>
            <a:r>
              <a:rPr lang="en-HK" dirty="0"/>
              <a:t>u</a:t>
            </a:r>
            <a:r>
              <a:rPr lang="en-HK" dirty="0" smtClean="0"/>
              <a:t>p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1012068" y="2831893"/>
            <a:ext cx="7247759" cy="1610142"/>
            <a:chOff x="758969" y="5423949"/>
            <a:chExt cx="11200030" cy="2646346"/>
          </a:xfrm>
        </p:grpSpPr>
        <p:sp>
          <p:nvSpPr>
            <p:cNvPr id="4" name="Left-Right Arrow 3"/>
            <p:cNvSpPr/>
            <p:nvPr/>
          </p:nvSpPr>
          <p:spPr>
            <a:xfrm>
              <a:off x="2485863" y="6574963"/>
              <a:ext cx="1201243" cy="441869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" name="Rectangle 4"/>
            <p:cNvSpPr/>
            <p:nvPr/>
          </p:nvSpPr>
          <p:spPr>
            <a:xfrm flipH="1">
              <a:off x="1936629" y="6052236"/>
              <a:ext cx="2560102" cy="5081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i="1" dirty="0" smtClean="0"/>
                <a:t>Query</a:t>
              </a:r>
              <a:endParaRPr lang="en-GB" i="1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800080" y="5423949"/>
              <a:ext cx="7263062" cy="2646346"/>
              <a:chOff x="2568389" y="5971335"/>
              <a:chExt cx="7263062" cy="2646346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2568389" y="5971335"/>
                <a:ext cx="7024975" cy="2646346"/>
                <a:chOff x="2153645" y="2342986"/>
                <a:chExt cx="5858134" cy="2152851"/>
              </a:xfrm>
            </p:grpSpPr>
            <p:pic>
              <p:nvPicPr>
                <p:cNvPr id="9" name="图片 6">
                  <a:extLst>
                    <a:ext uri="{FF2B5EF4-FFF2-40B4-BE49-F238E27FC236}">
                      <a16:creationId xmlns:a16="http://schemas.microsoft.com/office/drawing/2014/main" id="{3CE6C74C-A332-4C27-9057-3828FB5964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70873" y="2342986"/>
                  <a:ext cx="569102" cy="517208"/>
                </a:xfrm>
                <a:prstGeom prst="rect">
                  <a:avLst/>
                </a:prstGeom>
              </p:spPr>
            </p:pic>
            <p:pic>
              <p:nvPicPr>
                <p:cNvPr id="10" name="图片 7">
                  <a:extLst>
                    <a:ext uri="{FF2B5EF4-FFF2-40B4-BE49-F238E27FC236}">
                      <a16:creationId xmlns:a16="http://schemas.microsoft.com/office/drawing/2014/main" id="{CE2DD5EA-CF80-47AB-83FA-44DB4D1393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88140" y="3977471"/>
                  <a:ext cx="570376" cy="518366"/>
                </a:xfrm>
                <a:prstGeom prst="rect">
                  <a:avLst/>
                </a:prstGeom>
              </p:spPr>
            </p:pic>
            <p:pic>
              <p:nvPicPr>
                <p:cNvPr id="11" name="图片 9">
                  <a:extLst>
                    <a:ext uri="{FF2B5EF4-FFF2-40B4-BE49-F238E27FC236}">
                      <a16:creationId xmlns:a16="http://schemas.microsoft.com/office/drawing/2014/main" id="{6DDBDFEC-6184-46E2-AB76-0DFE64BEC5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70873" y="3186129"/>
                  <a:ext cx="586509" cy="517208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53645" y="2901545"/>
                  <a:ext cx="1077235" cy="1077235"/>
                </a:xfrm>
                <a:prstGeom prst="rect">
                  <a:avLst/>
                </a:prstGeom>
              </p:spPr>
            </p:pic>
            <p:sp>
              <p:nvSpPr>
                <p:cNvPr id="13" name="Can 12"/>
                <p:cNvSpPr/>
                <p:nvPr/>
              </p:nvSpPr>
              <p:spPr>
                <a:xfrm rot="5400000">
                  <a:off x="6452223" y="2669104"/>
                  <a:ext cx="572125" cy="1528411"/>
                </a:xfrm>
                <a:prstGeom prst="can">
                  <a:avLst/>
                </a:prstGeom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lin ang="16200000" scaled="1"/>
                  <a:tileRect/>
                </a:gradFill>
                <a:ln w="19050"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sz="1200" dirty="0"/>
                </a:p>
              </p:txBody>
            </p:sp>
            <p:cxnSp>
              <p:nvCxnSpPr>
                <p:cNvPr id="14" name="Curved Connector 13"/>
                <p:cNvCxnSpPr>
                  <a:stCxn id="12" idx="3"/>
                  <a:endCxn id="9" idx="1"/>
                </p:cNvCxnSpPr>
                <p:nvPr/>
              </p:nvCxnSpPr>
              <p:spPr>
                <a:xfrm flipV="1">
                  <a:off x="3230880" y="2601590"/>
                  <a:ext cx="1139993" cy="838573"/>
                </a:xfrm>
                <a:prstGeom prst="curvedConnector3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urved Connector 14"/>
                <p:cNvCxnSpPr>
                  <a:stCxn id="12" idx="3"/>
                  <a:endCxn id="11" idx="1"/>
                </p:cNvCxnSpPr>
                <p:nvPr/>
              </p:nvCxnSpPr>
              <p:spPr>
                <a:xfrm>
                  <a:off x="3230880" y="3440163"/>
                  <a:ext cx="1139993" cy="4570"/>
                </a:xfrm>
                <a:prstGeom prst="curvedConnector3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Curved Connector 15"/>
                <p:cNvCxnSpPr>
                  <a:stCxn id="12" idx="3"/>
                  <a:endCxn id="10" idx="1"/>
                </p:cNvCxnSpPr>
                <p:nvPr/>
              </p:nvCxnSpPr>
              <p:spPr>
                <a:xfrm>
                  <a:off x="3230880" y="3440163"/>
                  <a:ext cx="1157260" cy="796491"/>
                </a:xfrm>
                <a:prstGeom prst="curvedConnector3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Curved Connector 16"/>
                <p:cNvCxnSpPr>
                  <a:stCxn id="10" idx="3"/>
                  <a:endCxn id="13" idx="3"/>
                </p:cNvCxnSpPr>
                <p:nvPr/>
              </p:nvCxnSpPr>
              <p:spPr>
                <a:xfrm flipV="1">
                  <a:off x="4958516" y="3433310"/>
                  <a:ext cx="1015564" cy="803344"/>
                </a:xfrm>
                <a:prstGeom prst="curvedConnector3">
                  <a:avLst>
                    <a:gd name="adj1" fmla="val 50000"/>
                  </a:avLst>
                </a:prstGeom>
                <a:ln w="190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Curved Connector 17"/>
                <p:cNvCxnSpPr>
                  <a:stCxn id="11" idx="3"/>
                  <a:endCxn id="13" idx="3"/>
                </p:cNvCxnSpPr>
                <p:nvPr/>
              </p:nvCxnSpPr>
              <p:spPr>
                <a:xfrm flipV="1">
                  <a:off x="4957382" y="3433310"/>
                  <a:ext cx="1016698" cy="11423"/>
                </a:xfrm>
                <a:prstGeom prst="curvedConnector3">
                  <a:avLst>
                    <a:gd name="adj1" fmla="val 50000"/>
                  </a:avLst>
                </a:prstGeom>
                <a:ln w="190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urved Connector 18"/>
                <p:cNvCxnSpPr>
                  <a:stCxn id="9" idx="3"/>
                  <a:endCxn id="13" idx="3"/>
                </p:cNvCxnSpPr>
                <p:nvPr/>
              </p:nvCxnSpPr>
              <p:spPr>
                <a:xfrm>
                  <a:off x="4939974" y="2601590"/>
                  <a:ext cx="1034106" cy="831719"/>
                </a:xfrm>
                <a:prstGeom prst="curvedConnector3">
                  <a:avLst>
                    <a:gd name="adj1" fmla="val 50000"/>
                  </a:avLst>
                </a:prstGeom>
                <a:ln w="190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Striped Right Arrow 19"/>
                <p:cNvSpPr/>
                <p:nvPr/>
              </p:nvSpPr>
              <p:spPr>
                <a:xfrm>
                  <a:off x="7336414" y="3317036"/>
                  <a:ext cx="675365" cy="232543"/>
                </a:xfrm>
                <a:prstGeom prst="stripedRightArrow">
                  <a:avLst/>
                </a:prstGeom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sp>
            <p:nvSpPr>
              <p:cNvPr id="8" name="Rectangle 7"/>
              <p:cNvSpPr/>
              <p:nvPr/>
            </p:nvSpPr>
            <p:spPr>
              <a:xfrm flipH="1">
                <a:off x="6214493" y="7027995"/>
                <a:ext cx="3616958" cy="5081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b="1" dirty="0">
                    <a:solidFill>
                      <a:schemeClr val="bg1"/>
                    </a:solidFill>
                  </a:rPr>
                  <a:t>Aggregation</a:t>
                </a:r>
              </a:p>
            </p:txBody>
          </p:sp>
        </p:grpSp>
        <p:pic>
          <p:nvPicPr>
            <p:cNvPr id="21" name="图片 31">
              <a:extLst>
                <a:ext uri="{FF2B5EF4-FFF2-40B4-BE49-F238E27FC236}">
                  <a16:creationId xmlns:a16="http://schemas.microsoft.com/office/drawing/2014/main" id="{558AB6FC-3F20-524A-8C03-3D1D78BEB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16102" y="6315055"/>
              <a:ext cx="942897" cy="942897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 flipH="1">
              <a:off x="758969" y="7428828"/>
              <a:ext cx="1907408" cy="5081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b="1" dirty="0" smtClean="0"/>
                <a:t>Consumer</a:t>
              </a:r>
              <a:endParaRPr lang="en-GB" b="1" dirty="0"/>
            </a:p>
          </p:txBody>
        </p:sp>
        <p:pic>
          <p:nvPicPr>
            <p:cNvPr id="24" name="Picture 2" descr="Money bag - Free business icons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9460" y="7133730"/>
              <a:ext cx="813269" cy="813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Graphic 107" descr="Lock">
            <a:extLst>
              <a:ext uri="{FF2B5EF4-FFF2-40B4-BE49-F238E27FC236}">
                <a16:creationId xmlns:a16="http://schemas.microsoft.com/office/drawing/2014/main" id="{AE9DC963-912F-402D-8B47-7E0E2DAEB5D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823575" y="3651709"/>
            <a:ext cx="572405" cy="57240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514" y="3298226"/>
            <a:ext cx="753431" cy="753431"/>
          </a:xfrm>
          <a:prstGeom prst="rect">
            <a:avLst/>
          </a:prstGeom>
        </p:spPr>
      </p:pic>
      <p:sp>
        <p:nvSpPr>
          <p:cNvPr id="28" name="Line Callout 2 27"/>
          <p:cNvSpPr/>
          <p:nvPr/>
        </p:nvSpPr>
        <p:spPr>
          <a:xfrm>
            <a:off x="1584655" y="1642299"/>
            <a:ext cx="5112563" cy="800100"/>
          </a:xfrm>
          <a:prstGeom prst="borderCallout2">
            <a:avLst>
              <a:gd name="adj1" fmla="val 105147"/>
              <a:gd name="adj2" fmla="val 77070"/>
              <a:gd name="adj3" fmla="val 173427"/>
              <a:gd name="adj4" fmla="val 46607"/>
              <a:gd name="adj5" fmla="val 238907"/>
              <a:gd name="adj6" fmla="val 46467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HK" sz="2000" dirty="0" smtClean="0">
                <a:solidFill>
                  <a:schemeClr val="tx1"/>
                </a:solidFill>
              </a:rPr>
              <a:t>New </a:t>
            </a:r>
            <a:r>
              <a:rPr lang="en-HK" sz="2000" b="1" dirty="0" smtClean="0">
                <a:solidFill>
                  <a:schemeClr val="tx1"/>
                </a:solidFill>
              </a:rPr>
              <a:t>metadata-hiding</a:t>
            </a:r>
            <a:r>
              <a:rPr lang="en-HK" sz="2000" dirty="0" smtClean="0">
                <a:solidFill>
                  <a:schemeClr val="tx1"/>
                </a:solidFill>
              </a:rPr>
              <a:t> property to preserve user privacy against side information leakages</a:t>
            </a:r>
            <a:endParaRPr lang="en-HK" sz="2000" dirty="0">
              <a:solidFill>
                <a:schemeClr val="tx1"/>
              </a:solidFill>
            </a:endParaRPr>
          </a:p>
        </p:txBody>
      </p:sp>
      <p:sp>
        <p:nvSpPr>
          <p:cNvPr id="29" name="Line Callout 2 28"/>
          <p:cNvSpPr/>
          <p:nvPr/>
        </p:nvSpPr>
        <p:spPr>
          <a:xfrm>
            <a:off x="451170" y="4529303"/>
            <a:ext cx="4865655" cy="745424"/>
          </a:xfrm>
          <a:prstGeom prst="borderCallout2">
            <a:avLst>
              <a:gd name="adj1" fmla="val -20932"/>
              <a:gd name="adj2" fmla="val 73046"/>
              <a:gd name="adj3" fmla="val -76488"/>
              <a:gd name="adj4" fmla="val 80834"/>
              <a:gd name="adj5" fmla="val -98359"/>
              <a:gd name="adj6" fmla="val 87369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HK" sz="2000" dirty="0" smtClean="0">
                <a:solidFill>
                  <a:schemeClr val="tx1"/>
                </a:solidFill>
              </a:rPr>
              <a:t>Supports </a:t>
            </a:r>
            <a:r>
              <a:rPr lang="en-HK" sz="2000" b="1" dirty="0" smtClean="0">
                <a:solidFill>
                  <a:schemeClr val="tx1"/>
                </a:solidFill>
              </a:rPr>
              <a:t>owner-centric data policies </a:t>
            </a:r>
            <a:r>
              <a:rPr lang="en-HK" sz="2000" dirty="0" smtClean="0">
                <a:solidFill>
                  <a:schemeClr val="tx1"/>
                </a:solidFill>
              </a:rPr>
              <a:t>to privately regulate dat</a:t>
            </a:r>
            <a:r>
              <a:rPr lang="en-HK" sz="2000" dirty="0" smtClean="0">
                <a:solidFill>
                  <a:schemeClr val="tx1"/>
                </a:solidFill>
              </a:rPr>
              <a:t>a usage rights</a:t>
            </a:r>
            <a:endParaRPr lang="en-HK" sz="2000" dirty="0">
              <a:solidFill>
                <a:schemeClr val="tx1"/>
              </a:solidFill>
            </a:endParaRPr>
          </a:p>
        </p:txBody>
      </p:sp>
      <p:sp>
        <p:nvSpPr>
          <p:cNvPr id="30" name="Line Callout 2 29"/>
          <p:cNvSpPr/>
          <p:nvPr/>
        </p:nvSpPr>
        <p:spPr>
          <a:xfrm>
            <a:off x="4289119" y="5634536"/>
            <a:ext cx="4486545" cy="745424"/>
          </a:xfrm>
          <a:prstGeom prst="borderCallout2">
            <a:avLst>
              <a:gd name="adj1" fmla="val -20932"/>
              <a:gd name="adj2" fmla="val 73046"/>
              <a:gd name="adj3" fmla="val -76488"/>
              <a:gd name="adj4" fmla="val 80834"/>
              <a:gd name="adj5" fmla="val -243331"/>
              <a:gd name="adj6" fmla="val 7077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HK" sz="2000" dirty="0" smtClean="0">
                <a:solidFill>
                  <a:schemeClr val="tx1"/>
                </a:solidFill>
              </a:rPr>
              <a:t>Enables release policies to </a:t>
            </a:r>
            <a:r>
              <a:rPr lang="en-HK" sz="2000" b="1" dirty="0" smtClean="0">
                <a:solidFill>
                  <a:schemeClr val="tx1"/>
                </a:solidFill>
              </a:rPr>
              <a:t>enhance data control</a:t>
            </a:r>
            <a:r>
              <a:rPr lang="en-HK" sz="2000" dirty="0" smtClean="0">
                <a:solidFill>
                  <a:schemeClr val="tx1"/>
                </a:solidFill>
              </a:rPr>
              <a:t> and </a:t>
            </a:r>
            <a:r>
              <a:rPr lang="en-HK" sz="2000" b="1" dirty="0" smtClean="0">
                <a:solidFill>
                  <a:schemeClr val="tx1"/>
                </a:solidFill>
              </a:rPr>
              <a:t>policy enforcements</a:t>
            </a:r>
            <a:endParaRPr lang="en-HK" sz="2000" b="1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35456" y="5792429"/>
            <a:ext cx="35869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accent1"/>
                </a:solidFill>
              </a:rPr>
              <a:t>Thank You! Questions?</a:t>
            </a:r>
            <a:endParaRPr lang="zh-CN" altLang="en-US" sz="2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871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world’s most valuable resource is no longer oil, but data</a:t>
            </a: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EC3AA95-D66F-4F4B-851A-2492416897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437" y="1825625"/>
            <a:ext cx="7727126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FEE0C10-39B5-354D-B879-84DBD931746E}"/>
              </a:ext>
            </a:extLst>
          </p:cNvPr>
          <p:cNvSpPr/>
          <p:nvPr/>
        </p:nvSpPr>
        <p:spPr>
          <a:xfrm>
            <a:off x="-413413" y="6311899"/>
            <a:ext cx="102198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https://</a:t>
            </a:r>
            <a:r>
              <a:rPr lang="en-US" sz="1400" dirty="0" err="1"/>
              <a:t>www.economist.com</a:t>
            </a:r>
            <a:r>
              <a:rPr lang="en-US" sz="1400" dirty="0"/>
              <a:t>/leaders/2017/05/06/the-worlds-most-valuable-resource-is-no-longer-oil-but-data</a:t>
            </a:r>
          </a:p>
        </p:txBody>
      </p:sp>
    </p:spTree>
    <p:extLst>
      <p:ext uri="{BB962C8B-B14F-4D97-AF65-F5344CB8AC3E}">
        <p14:creationId xmlns:p14="http://schemas.microsoft.com/office/powerpoint/2010/main" val="168286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silos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are collected and managed within each administrative boundary</a:t>
            </a:r>
          </a:p>
          <a:p>
            <a:pPr lvl="1"/>
            <a:r>
              <a:rPr lang="en-US" dirty="0"/>
              <a:t>Fragmented and kept in silos </a:t>
            </a:r>
          </a:p>
          <a:p>
            <a:r>
              <a:rPr lang="en-US" dirty="0"/>
              <a:t>Little interoperability or sharing</a:t>
            </a:r>
          </a:p>
          <a:p>
            <a:pPr lvl="1"/>
            <a:r>
              <a:rPr lang="en-US" dirty="0"/>
              <a:t>Greatly obstructs data-driven applications </a:t>
            </a:r>
          </a:p>
          <a:p>
            <a:endParaRPr lang="en-US" dirty="0"/>
          </a:p>
        </p:txBody>
      </p:sp>
      <p:pic>
        <p:nvPicPr>
          <p:cNvPr id="4" name="Picture 2" descr="Machine Learning: Bridging the Gaps in IT Data Silo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669" y="4203399"/>
            <a:ext cx="3512832" cy="210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obstacles for data sharing</a:t>
            </a:r>
          </a:p>
        </p:txBody>
      </p:sp>
      <p:sp>
        <p:nvSpPr>
          <p:cNvPr id="5" name="Isosceles Triangle 4"/>
          <p:cNvSpPr/>
          <p:nvPr/>
        </p:nvSpPr>
        <p:spPr>
          <a:xfrm>
            <a:off x="2520545" y="2069920"/>
            <a:ext cx="3632924" cy="3381190"/>
          </a:xfrm>
          <a:prstGeom prst="triangle">
            <a:avLst/>
          </a:prstGeom>
          <a:gradFill flip="none" rotWithShape="1">
            <a:gsLst>
              <a:gs pos="0">
                <a:schemeClr val="accent1">
                  <a:hueOff val="0"/>
                  <a:satOff val="0"/>
                  <a:lumOff val="0"/>
                  <a:shade val="30000"/>
                  <a:satMod val="115000"/>
                </a:schemeClr>
              </a:gs>
              <a:gs pos="50000">
                <a:schemeClr val="accent1">
                  <a:hueOff val="0"/>
                  <a:satOff val="0"/>
                  <a:lumOff val="0"/>
                  <a:shade val="67500"/>
                  <a:satMod val="115000"/>
                </a:schemeClr>
              </a:gs>
              <a:gs pos="100000">
                <a:schemeClr val="accent1">
                  <a:hueOff val="0"/>
                  <a:satOff val="0"/>
                  <a:lumOff val="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sz="2400" dirty="0"/>
          </a:p>
        </p:txBody>
      </p:sp>
      <p:sp>
        <p:nvSpPr>
          <p:cNvPr id="6" name="Freeform 5"/>
          <p:cNvSpPr/>
          <p:nvPr/>
        </p:nvSpPr>
        <p:spPr>
          <a:xfrm>
            <a:off x="3017073" y="1984958"/>
            <a:ext cx="2639868" cy="720207"/>
          </a:xfrm>
          <a:custGeom>
            <a:avLst/>
            <a:gdLst>
              <a:gd name="connsiteX0" fmla="*/ 0 w 2716995"/>
              <a:gd name="connsiteY0" fmla="*/ 164917 h 989482"/>
              <a:gd name="connsiteX1" fmla="*/ 164917 w 2716995"/>
              <a:gd name="connsiteY1" fmla="*/ 0 h 989482"/>
              <a:gd name="connsiteX2" fmla="*/ 2552078 w 2716995"/>
              <a:gd name="connsiteY2" fmla="*/ 0 h 989482"/>
              <a:gd name="connsiteX3" fmla="*/ 2716995 w 2716995"/>
              <a:gd name="connsiteY3" fmla="*/ 164917 h 989482"/>
              <a:gd name="connsiteX4" fmla="*/ 2716995 w 2716995"/>
              <a:gd name="connsiteY4" fmla="*/ 824565 h 989482"/>
              <a:gd name="connsiteX5" fmla="*/ 2552078 w 2716995"/>
              <a:gd name="connsiteY5" fmla="*/ 989482 h 989482"/>
              <a:gd name="connsiteX6" fmla="*/ 164917 w 2716995"/>
              <a:gd name="connsiteY6" fmla="*/ 989482 h 989482"/>
              <a:gd name="connsiteX7" fmla="*/ 0 w 2716995"/>
              <a:gd name="connsiteY7" fmla="*/ 824565 h 989482"/>
              <a:gd name="connsiteX8" fmla="*/ 0 w 2716995"/>
              <a:gd name="connsiteY8" fmla="*/ 164917 h 989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6995" h="989482">
                <a:moveTo>
                  <a:pt x="0" y="164917"/>
                </a:moveTo>
                <a:cubicBezTo>
                  <a:pt x="0" y="73836"/>
                  <a:pt x="73836" y="0"/>
                  <a:pt x="164917" y="0"/>
                </a:cubicBezTo>
                <a:lnTo>
                  <a:pt x="2552078" y="0"/>
                </a:lnTo>
                <a:cubicBezTo>
                  <a:pt x="2643159" y="0"/>
                  <a:pt x="2716995" y="73836"/>
                  <a:pt x="2716995" y="164917"/>
                </a:cubicBezTo>
                <a:lnTo>
                  <a:pt x="2716995" y="824565"/>
                </a:lnTo>
                <a:cubicBezTo>
                  <a:pt x="2716995" y="915646"/>
                  <a:pt x="2643159" y="989482"/>
                  <a:pt x="2552078" y="989482"/>
                </a:cubicBezTo>
                <a:lnTo>
                  <a:pt x="164917" y="989482"/>
                </a:lnTo>
                <a:cubicBezTo>
                  <a:pt x="73836" y="989482"/>
                  <a:pt x="0" y="915646"/>
                  <a:pt x="0" y="824565"/>
                </a:cubicBezTo>
                <a:lnTo>
                  <a:pt x="0" y="164917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9743" tIns="139743" rIns="139743" bIns="139743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dirty="0" smtClean="0"/>
              <a:t>Data security</a:t>
            </a:r>
            <a:endParaRPr lang="en-US" sz="2800" kern="1200" dirty="0"/>
          </a:p>
        </p:txBody>
      </p:sp>
      <p:sp>
        <p:nvSpPr>
          <p:cNvPr id="7" name="Freeform 6"/>
          <p:cNvSpPr/>
          <p:nvPr/>
        </p:nvSpPr>
        <p:spPr>
          <a:xfrm>
            <a:off x="1428750" y="5105863"/>
            <a:ext cx="2650416" cy="612312"/>
          </a:xfrm>
          <a:custGeom>
            <a:avLst/>
            <a:gdLst>
              <a:gd name="connsiteX0" fmla="*/ 0 w 2716995"/>
              <a:gd name="connsiteY0" fmla="*/ 164917 h 989482"/>
              <a:gd name="connsiteX1" fmla="*/ 164917 w 2716995"/>
              <a:gd name="connsiteY1" fmla="*/ 0 h 989482"/>
              <a:gd name="connsiteX2" fmla="*/ 2552078 w 2716995"/>
              <a:gd name="connsiteY2" fmla="*/ 0 h 989482"/>
              <a:gd name="connsiteX3" fmla="*/ 2716995 w 2716995"/>
              <a:gd name="connsiteY3" fmla="*/ 164917 h 989482"/>
              <a:gd name="connsiteX4" fmla="*/ 2716995 w 2716995"/>
              <a:gd name="connsiteY4" fmla="*/ 824565 h 989482"/>
              <a:gd name="connsiteX5" fmla="*/ 2552078 w 2716995"/>
              <a:gd name="connsiteY5" fmla="*/ 989482 h 989482"/>
              <a:gd name="connsiteX6" fmla="*/ 164917 w 2716995"/>
              <a:gd name="connsiteY6" fmla="*/ 989482 h 989482"/>
              <a:gd name="connsiteX7" fmla="*/ 0 w 2716995"/>
              <a:gd name="connsiteY7" fmla="*/ 824565 h 989482"/>
              <a:gd name="connsiteX8" fmla="*/ 0 w 2716995"/>
              <a:gd name="connsiteY8" fmla="*/ 164917 h 989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6995" h="989482">
                <a:moveTo>
                  <a:pt x="0" y="164917"/>
                </a:moveTo>
                <a:cubicBezTo>
                  <a:pt x="0" y="73836"/>
                  <a:pt x="73836" y="0"/>
                  <a:pt x="164917" y="0"/>
                </a:cubicBezTo>
                <a:lnTo>
                  <a:pt x="2552078" y="0"/>
                </a:lnTo>
                <a:cubicBezTo>
                  <a:pt x="2643159" y="0"/>
                  <a:pt x="2716995" y="73836"/>
                  <a:pt x="2716995" y="164917"/>
                </a:cubicBezTo>
                <a:lnTo>
                  <a:pt x="2716995" y="824565"/>
                </a:lnTo>
                <a:cubicBezTo>
                  <a:pt x="2716995" y="915646"/>
                  <a:pt x="2643159" y="989482"/>
                  <a:pt x="2552078" y="989482"/>
                </a:cubicBezTo>
                <a:lnTo>
                  <a:pt x="164917" y="989482"/>
                </a:lnTo>
                <a:cubicBezTo>
                  <a:pt x="73836" y="989482"/>
                  <a:pt x="0" y="915646"/>
                  <a:pt x="0" y="824565"/>
                </a:cubicBezTo>
                <a:lnTo>
                  <a:pt x="0" y="164917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9743" tIns="139743" rIns="139743" bIns="139743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kern="1200" dirty="0" smtClean="0"/>
              <a:t>Control</a:t>
            </a:r>
            <a:endParaRPr lang="en-US" sz="2800" kern="1200" dirty="0"/>
          </a:p>
        </p:txBody>
      </p:sp>
      <p:sp>
        <p:nvSpPr>
          <p:cNvPr id="8" name="Freeform 7"/>
          <p:cNvSpPr/>
          <p:nvPr/>
        </p:nvSpPr>
        <p:spPr>
          <a:xfrm>
            <a:off x="4852429" y="5105863"/>
            <a:ext cx="2602082" cy="612312"/>
          </a:xfrm>
          <a:custGeom>
            <a:avLst/>
            <a:gdLst>
              <a:gd name="connsiteX0" fmla="*/ 0 w 2716995"/>
              <a:gd name="connsiteY0" fmla="*/ 164917 h 989482"/>
              <a:gd name="connsiteX1" fmla="*/ 164917 w 2716995"/>
              <a:gd name="connsiteY1" fmla="*/ 0 h 989482"/>
              <a:gd name="connsiteX2" fmla="*/ 2552078 w 2716995"/>
              <a:gd name="connsiteY2" fmla="*/ 0 h 989482"/>
              <a:gd name="connsiteX3" fmla="*/ 2716995 w 2716995"/>
              <a:gd name="connsiteY3" fmla="*/ 164917 h 989482"/>
              <a:gd name="connsiteX4" fmla="*/ 2716995 w 2716995"/>
              <a:gd name="connsiteY4" fmla="*/ 824565 h 989482"/>
              <a:gd name="connsiteX5" fmla="*/ 2552078 w 2716995"/>
              <a:gd name="connsiteY5" fmla="*/ 989482 h 989482"/>
              <a:gd name="connsiteX6" fmla="*/ 164917 w 2716995"/>
              <a:gd name="connsiteY6" fmla="*/ 989482 h 989482"/>
              <a:gd name="connsiteX7" fmla="*/ 0 w 2716995"/>
              <a:gd name="connsiteY7" fmla="*/ 824565 h 989482"/>
              <a:gd name="connsiteX8" fmla="*/ 0 w 2716995"/>
              <a:gd name="connsiteY8" fmla="*/ 164917 h 989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6995" h="989482">
                <a:moveTo>
                  <a:pt x="0" y="164917"/>
                </a:moveTo>
                <a:cubicBezTo>
                  <a:pt x="0" y="73836"/>
                  <a:pt x="73836" y="0"/>
                  <a:pt x="164917" y="0"/>
                </a:cubicBezTo>
                <a:lnTo>
                  <a:pt x="2552078" y="0"/>
                </a:lnTo>
                <a:cubicBezTo>
                  <a:pt x="2643159" y="0"/>
                  <a:pt x="2716995" y="73836"/>
                  <a:pt x="2716995" y="164917"/>
                </a:cubicBezTo>
                <a:lnTo>
                  <a:pt x="2716995" y="824565"/>
                </a:lnTo>
                <a:cubicBezTo>
                  <a:pt x="2716995" y="915646"/>
                  <a:pt x="2643159" y="989482"/>
                  <a:pt x="2552078" y="989482"/>
                </a:cubicBezTo>
                <a:lnTo>
                  <a:pt x="164917" y="989482"/>
                </a:lnTo>
                <a:cubicBezTo>
                  <a:pt x="73836" y="989482"/>
                  <a:pt x="0" y="915646"/>
                  <a:pt x="0" y="824565"/>
                </a:cubicBezTo>
                <a:lnTo>
                  <a:pt x="0" y="164917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9743" tIns="139743" rIns="139743" bIns="139743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dirty="0" smtClean="0"/>
              <a:t>Incentives</a:t>
            </a:r>
            <a:endParaRPr lang="en-US" sz="2800" kern="1200" dirty="0"/>
          </a:p>
        </p:txBody>
      </p:sp>
      <p:sp>
        <p:nvSpPr>
          <p:cNvPr id="9" name="Rectangle 8"/>
          <p:cNvSpPr/>
          <p:nvPr/>
        </p:nvSpPr>
        <p:spPr>
          <a:xfrm>
            <a:off x="3077335" y="3916917"/>
            <a:ext cx="25193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FFFF00"/>
                </a:solidFill>
              </a:rPr>
              <a:t>Interconnecting data silos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53050" y="2789429"/>
            <a:ext cx="3790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There exists a vast amount of works on privacy-preserving data analytics </a:t>
            </a:r>
            <a:r>
              <a:rPr lang="en-US" dirty="0" smtClean="0"/>
              <a:t>[</a:t>
            </a:r>
            <a:r>
              <a:rPr lang="en-US" dirty="0" err="1" smtClean="0"/>
              <a:t>Prio</a:t>
            </a:r>
            <a:r>
              <a:rPr lang="en-US" dirty="0" smtClean="0"/>
              <a:t>, </a:t>
            </a:r>
            <a:r>
              <a:rPr lang="en-US" dirty="0" err="1" smtClean="0"/>
              <a:t>Honeycrisp</a:t>
            </a:r>
            <a:r>
              <a:rPr lang="en-US" dirty="0" smtClean="0"/>
              <a:t>, Popcorn, </a:t>
            </a:r>
            <a:r>
              <a:rPr lang="en-US" dirty="0" err="1" smtClean="0"/>
              <a:t>SecureML</a:t>
            </a:r>
            <a:r>
              <a:rPr lang="en-US" dirty="0" smtClean="0"/>
              <a:t>, Opaque … ]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81024" y="5731048"/>
            <a:ext cx="41529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Mostly rely on “notice and consent” and a trusted server to enforce policies (e.g., a query planner)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944657" y="5830341"/>
            <a:ext cx="39909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L</a:t>
            </a:r>
            <a:r>
              <a:rPr lang="en-US" b="1" i="1" dirty="0" smtClean="0"/>
              <a:t>ack of appropriate incentive schemes to encourage data sharing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81024" y="4876800"/>
            <a:ext cx="3990976" cy="1762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67958" y="446946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Focused on this talk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21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21" grpId="0"/>
      <p:bldP spid="22" grpId="0"/>
      <p:bldP spid="23" grpId="0" animBg="1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862" y="357981"/>
            <a:ext cx="8296275" cy="1325563"/>
          </a:xfrm>
        </p:spPr>
        <p:txBody>
          <a:bodyPr/>
          <a:lstStyle/>
          <a:p>
            <a:r>
              <a:rPr lang="en-US" dirty="0" smtClean="0"/>
              <a:t>Controlling shared (encrypted) data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Regulating </a:t>
                </a:r>
                <a:r>
                  <a:rPr lang="en-US" i="1" dirty="0" smtClean="0"/>
                  <a:t>data usage rights</a:t>
                </a:r>
              </a:p>
              <a:p>
                <a:pPr lvl="1"/>
                <a:r>
                  <a:rPr lang="en-US" dirty="0" smtClean="0"/>
                  <a:t>For example, we might want to authorize our data only to </a:t>
                </a:r>
                <a:r>
                  <a:rPr lang="en-US" b="1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hospitals in Hong Kong</a:t>
                </a:r>
              </a:p>
              <a:p>
                <a:pPr lvl="1"/>
                <a:r>
                  <a:rPr lang="en-US" dirty="0" smtClean="0"/>
                  <a:t>Or we can more specifically authorize our data only to one </a:t>
                </a:r>
                <a:r>
                  <a:rPr lang="en-US" b="1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specific task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endParaRPr lang="en-US" b="1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431" y="4385541"/>
            <a:ext cx="564796" cy="5844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89128" y="4974134"/>
            <a:ext cx="1463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000" b="1" dirty="0" smtClean="0">
                <a:cs typeface="Times New Roman" panose="02020603050405020304" pitchFamily="18" charset="0"/>
              </a:rPr>
              <a:t>Data Owner</a:t>
            </a:r>
          </a:p>
        </p:txBody>
      </p:sp>
      <p:pic>
        <p:nvPicPr>
          <p:cNvPr id="6" name="Graphic 47" descr="Contract RTL">
            <a:extLst>
              <a:ext uri="{FF2B5EF4-FFF2-40B4-BE49-F238E27FC236}">
                <a16:creationId xmlns:a16="http://schemas.microsoft.com/office/drawing/2014/main" id="{38B3271D-C105-4135-8306-56FF4F0C19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97460" y="5064923"/>
            <a:ext cx="467760" cy="4648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20485" y="5072133"/>
            <a:ext cx="1332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000" dirty="0" smtClean="0">
                <a:cs typeface="Times New Roman" panose="02020603050405020304" pitchFamily="18" charset="0"/>
              </a:rPr>
              <a:t>Data Policy</a:t>
            </a:r>
            <a:endParaRPr lang="en-US" sz="2000" dirty="0"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444553" y="4656929"/>
            <a:ext cx="3204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687687" y="4283031"/>
            <a:ext cx="2743420" cy="6541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sz="20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Encrypted Data</a:t>
            </a:r>
            <a:endParaRPr lang="en-US" sz="20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27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 flipV="1">
            <a:off x="628650" y="4081119"/>
            <a:ext cx="7686673" cy="4225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 leakage problem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27" y="2118202"/>
            <a:ext cx="564796" cy="5844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75024" y="2706795"/>
            <a:ext cx="1463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000" b="1" dirty="0" smtClean="0">
                <a:cs typeface="Times New Roman" panose="02020603050405020304" pitchFamily="18" charset="0"/>
              </a:rPr>
              <a:t>Data Owner</a:t>
            </a:r>
          </a:p>
        </p:txBody>
      </p:sp>
      <p:pic>
        <p:nvPicPr>
          <p:cNvPr id="6" name="Graphic 47" descr="Contract RTL">
            <a:extLst>
              <a:ext uri="{FF2B5EF4-FFF2-40B4-BE49-F238E27FC236}">
                <a16:creationId xmlns:a16="http://schemas.microsoft.com/office/drawing/2014/main" id="{38B3271D-C105-4135-8306-56FF4F0C1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83356" y="2797584"/>
            <a:ext cx="467760" cy="4648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06381" y="2804794"/>
            <a:ext cx="1332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000" dirty="0" smtClean="0">
                <a:cs typeface="Times New Roman" panose="02020603050405020304" pitchFamily="18" charset="0"/>
              </a:rPr>
              <a:t>Data Policy</a:t>
            </a:r>
            <a:endParaRPr lang="en-US" sz="2000" dirty="0"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930449" y="2389590"/>
            <a:ext cx="3204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173583" y="2015692"/>
            <a:ext cx="2743420" cy="6541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sz="20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Encrypted Data</a:t>
            </a:r>
            <a:endParaRPr lang="en-US" sz="20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ular Callout 9"/>
              <p:cNvSpPr/>
              <p:nvPr/>
            </p:nvSpPr>
            <p:spPr>
              <a:xfrm>
                <a:off x="5002528" y="3489214"/>
                <a:ext cx="2769872" cy="440455"/>
              </a:xfrm>
              <a:prstGeom prst="wedgeRectCallout">
                <a:avLst>
                  <a:gd name="adj1" fmla="val -38462"/>
                  <a:gd name="adj2" fmla="val -120049"/>
                </a:avLst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Can only be used by task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ular Callout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2528" y="3489214"/>
                <a:ext cx="2769872" cy="440455"/>
              </a:xfrm>
              <a:prstGeom prst="wedgeRectCallout">
                <a:avLst>
                  <a:gd name="adj1" fmla="val -38462"/>
                  <a:gd name="adj2" fmla="val -120049"/>
                </a:avLst>
              </a:prstGeom>
              <a:blipFill>
                <a:blip r:embed="rId10"/>
                <a:stretch>
                  <a:fillRect b="-708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Oncology Analytics, Inc. | LinkedI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003" y="412337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Oncology Analytics Raises $21M in Series B Financing | FinSMEs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052" y="4229816"/>
            <a:ext cx="1788968" cy="178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05741" y="4867341"/>
                <a:ext cx="114556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task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41" y="4867341"/>
                <a:ext cx="1145563" cy="369332"/>
              </a:xfrm>
              <a:prstGeom prst="rect">
                <a:avLst/>
              </a:prstGeom>
              <a:blipFill>
                <a:blip r:embed="rId1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Arrow 11"/>
          <p:cNvSpPr/>
          <p:nvPr/>
        </p:nvSpPr>
        <p:spPr>
          <a:xfrm>
            <a:off x="1825772" y="4895755"/>
            <a:ext cx="1715771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42990" y="5372453"/>
            <a:ext cx="2881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Side-information via social media and Google search</a:t>
            </a:r>
            <a:endParaRPr lang="en-US" b="1" i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1C8D438-A07D-5C49-9ECA-4C1097D257D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3558" y="4135386"/>
            <a:ext cx="784505" cy="784505"/>
          </a:xfrm>
          <a:prstGeom prst="rect">
            <a:avLst/>
          </a:prstGeom>
        </p:spPr>
      </p:pic>
      <p:sp>
        <p:nvSpPr>
          <p:cNvPr id="17" name="Rectangular Callout 16"/>
          <p:cNvSpPr/>
          <p:nvPr/>
        </p:nvSpPr>
        <p:spPr>
          <a:xfrm>
            <a:off x="694839" y="3539019"/>
            <a:ext cx="1816648" cy="700028"/>
          </a:xfrm>
          <a:prstGeom prst="wedgeRectCallout">
            <a:avLst>
              <a:gd name="adj1" fmla="val 48117"/>
              <a:gd name="adj2" fmla="val 834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owner might has cancer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6589734" y="2007067"/>
            <a:ext cx="896463" cy="790517"/>
            <a:chOff x="6300443" y="2867147"/>
            <a:chExt cx="625340" cy="603040"/>
          </a:xfrm>
        </p:grpSpPr>
        <p:pic>
          <p:nvPicPr>
            <p:cNvPr id="22" name="Graphic 102" descr="Database">
              <a:extLst>
                <a:ext uri="{FF2B5EF4-FFF2-40B4-BE49-F238E27FC236}">
                  <a16:creationId xmlns:a16="http://schemas.microsoft.com/office/drawing/2014/main" id="{FB28D8ED-959A-4B13-AFAE-9B3151E0F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300443" y="2867147"/>
              <a:ext cx="603040" cy="603040"/>
            </a:xfrm>
            <a:prstGeom prst="rect">
              <a:avLst/>
            </a:prstGeom>
          </p:spPr>
        </p:pic>
        <p:pic>
          <p:nvPicPr>
            <p:cNvPr id="23" name="Graphic 107" descr="Lock">
              <a:extLst>
                <a:ext uri="{FF2B5EF4-FFF2-40B4-BE49-F238E27FC236}">
                  <a16:creationId xmlns:a16="http://schemas.microsoft.com/office/drawing/2014/main" id="{AE9DC963-912F-402D-8B47-7E0E2DAEB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598123" y="3142527"/>
              <a:ext cx="327660" cy="3276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28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521" y="339838"/>
            <a:ext cx="7882638" cy="1325563"/>
          </a:xfrm>
        </p:spPr>
        <p:txBody>
          <a:bodyPr/>
          <a:lstStyle/>
          <a:p>
            <a:r>
              <a:rPr lang="en-US" dirty="0"/>
              <a:t>Metadata leakage </a:t>
            </a:r>
            <a:r>
              <a:rPr lang="en-US" dirty="0" smtClean="0"/>
              <a:t>problem (cont.)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27" y="2118202"/>
            <a:ext cx="564796" cy="5844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75024" y="2706795"/>
            <a:ext cx="1463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000" b="1" dirty="0" smtClean="0">
                <a:cs typeface="Times New Roman" panose="02020603050405020304" pitchFamily="18" charset="0"/>
              </a:rPr>
              <a:t>Data Owner</a:t>
            </a:r>
          </a:p>
        </p:txBody>
      </p:sp>
      <p:pic>
        <p:nvPicPr>
          <p:cNvPr id="6" name="Graphic 47" descr="Contract RTL">
            <a:extLst>
              <a:ext uri="{FF2B5EF4-FFF2-40B4-BE49-F238E27FC236}">
                <a16:creationId xmlns:a16="http://schemas.microsoft.com/office/drawing/2014/main" id="{38B3271D-C105-4135-8306-56FF4F0C1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83356" y="2797584"/>
            <a:ext cx="467760" cy="4648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06381" y="2804794"/>
            <a:ext cx="1332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000" dirty="0" smtClean="0">
                <a:cs typeface="Times New Roman" panose="02020603050405020304" pitchFamily="18" charset="0"/>
              </a:rPr>
              <a:t>Data Policy</a:t>
            </a:r>
            <a:endParaRPr lang="en-US" sz="2000" dirty="0"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930449" y="2389590"/>
            <a:ext cx="3204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173583" y="2015692"/>
            <a:ext cx="2743420" cy="6541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sz="20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Encrypted Data</a:t>
            </a:r>
            <a:endParaRPr lang="en-US" sz="20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ular Callout 9"/>
              <p:cNvSpPr/>
              <p:nvPr/>
            </p:nvSpPr>
            <p:spPr>
              <a:xfrm>
                <a:off x="5002528" y="3489214"/>
                <a:ext cx="2769872" cy="440455"/>
              </a:xfrm>
              <a:prstGeom prst="wedgeRectCallout">
                <a:avLst>
                  <a:gd name="adj1" fmla="val -38462"/>
                  <a:gd name="adj2" fmla="val -120049"/>
                </a:avLst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Can only be used by task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ular Callout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2528" y="3489214"/>
                <a:ext cx="2769872" cy="440455"/>
              </a:xfrm>
              <a:prstGeom prst="wedgeRectCallout">
                <a:avLst>
                  <a:gd name="adj1" fmla="val -38462"/>
                  <a:gd name="adj2" fmla="val -120049"/>
                </a:avLst>
              </a:prstGeom>
              <a:blipFill>
                <a:blip r:embed="rId10"/>
                <a:stretch>
                  <a:fillRect b="-708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Graphic 107" descr="Lock">
            <a:extLst>
              <a:ext uri="{FF2B5EF4-FFF2-40B4-BE49-F238E27FC236}">
                <a16:creationId xmlns:a16="http://schemas.microsoft.com/office/drawing/2014/main" id="{AE9DC963-912F-402D-8B47-7E0E2DAEB5D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486197" y="3641574"/>
            <a:ext cx="572405" cy="572405"/>
          </a:xfrm>
          <a:prstGeom prst="rect">
            <a:avLst/>
          </a:prstGeom>
        </p:spPr>
      </p:pic>
      <p:pic>
        <p:nvPicPr>
          <p:cNvPr id="12" name="Graphic 107" descr="Lock">
            <a:extLst>
              <a:ext uri="{FF2B5EF4-FFF2-40B4-BE49-F238E27FC236}">
                <a16:creationId xmlns:a16="http://schemas.microsoft.com/office/drawing/2014/main" id="{AE9DC963-912F-402D-8B47-7E0E2DAEB5D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20178" y="2939788"/>
            <a:ext cx="572405" cy="5724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52532" y="4533966"/>
                <a:ext cx="114556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task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32" y="4533966"/>
                <a:ext cx="1145563" cy="369332"/>
              </a:xfrm>
              <a:prstGeom prst="rect">
                <a:avLst/>
              </a:prstGeom>
              <a:blipFill>
                <a:blip r:embed="rId18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Arrow 13"/>
          <p:cNvSpPr/>
          <p:nvPr/>
        </p:nvSpPr>
        <p:spPr>
          <a:xfrm>
            <a:off x="2072563" y="4562380"/>
            <a:ext cx="1715771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 descr="Oncology Analytics, Inc. | LinkedIn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12" y="4931712"/>
            <a:ext cx="1185201" cy="118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4411833" y="4419963"/>
            <a:ext cx="2743420" cy="6541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sz="20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Encrypted Data</a:t>
            </a:r>
            <a:endParaRPr lang="en-US" sz="20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1C8D438-A07D-5C49-9ECA-4C1097D257D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58002" y="5345466"/>
            <a:ext cx="784505" cy="78450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90518" y="4931712"/>
            <a:ext cx="2015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Data access pattern leakage</a:t>
            </a:r>
            <a:endParaRPr lang="en-US" b="1" i="1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963" y="4439813"/>
            <a:ext cx="564796" cy="58443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293008" y="5024252"/>
            <a:ext cx="1463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000" b="1" dirty="0" smtClean="0">
                <a:cs typeface="Times New Roman" panose="02020603050405020304" pitchFamily="18" charset="0"/>
              </a:rPr>
              <a:t>Data Owner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ular Callout 24"/>
              <p:cNvSpPr/>
              <p:nvPr/>
            </p:nvSpPr>
            <p:spPr>
              <a:xfrm>
                <a:off x="5578244" y="5567400"/>
                <a:ext cx="3154017" cy="960318"/>
              </a:xfrm>
              <a:prstGeom prst="wedgeRectCallout">
                <a:avLst>
                  <a:gd name="adj1" fmla="val -59712"/>
                  <a:gd name="adj2" fmla="val -46002"/>
                </a:avLst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Although I cannot know its data policy, but I know his data has been used for task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5" name="Rectangular Callout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244" y="5567400"/>
                <a:ext cx="3154017" cy="960318"/>
              </a:xfrm>
              <a:prstGeom prst="wedgeRectCallout">
                <a:avLst>
                  <a:gd name="adj1" fmla="val -59712"/>
                  <a:gd name="adj2" fmla="val -46002"/>
                </a:avLst>
              </a:prstGeom>
              <a:blipFill>
                <a:blip r:embed="rId22"/>
                <a:stretch>
                  <a:fillRect r="-2448" b="-687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6589734" y="2007067"/>
            <a:ext cx="896463" cy="790517"/>
            <a:chOff x="6300443" y="2867147"/>
            <a:chExt cx="625340" cy="603040"/>
          </a:xfrm>
        </p:grpSpPr>
        <p:pic>
          <p:nvPicPr>
            <p:cNvPr id="27" name="Graphic 102" descr="Database">
              <a:extLst>
                <a:ext uri="{FF2B5EF4-FFF2-40B4-BE49-F238E27FC236}">
                  <a16:creationId xmlns:a16="http://schemas.microsoft.com/office/drawing/2014/main" id="{FB28D8ED-959A-4B13-AFAE-9B3151E0F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300443" y="2867147"/>
              <a:ext cx="603040" cy="603040"/>
            </a:xfrm>
            <a:prstGeom prst="rect">
              <a:avLst/>
            </a:prstGeom>
          </p:spPr>
        </p:pic>
        <p:pic>
          <p:nvPicPr>
            <p:cNvPr id="28" name="Graphic 107" descr="Lock">
              <a:extLst>
                <a:ext uri="{FF2B5EF4-FFF2-40B4-BE49-F238E27FC236}">
                  <a16:creationId xmlns:a16="http://schemas.microsoft.com/office/drawing/2014/main" id="{AE9DC963-912F-402D-8B47-7E0E2DAEB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598123" y="3142527"/>
              <a:ext cx="327660" cy="32766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3745659" y="4148626"/>
            <a:ext cx="896463" cy="790517"/>
            <a:chOff x="6300443" y="2867147"/>
            <a:chExt cx="625340" cy="603040"/>
          </a:xfrm>
        </p:grpSpPr>
        <p:pic>
          <p:nvPicPr>
            <p:cNvPr id="30" name="Graphic 102" descr="Database">
              <a:extLst>
                <a:ext uri="{FF2B5EF4-FFF2-40B4-BE49-F238E27FC236}">
                  <a16:creationId xmlns:a16="http://schemas.microsoft.com/office/drawing/2014/main" id="{FB28D8ED-959A-4B13-AFAE-9B3151E0F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300443" y="2867147"/>
              <a:ext cx="603040" cy="603040"/>
            </a:xfrm>
            <a:prstGeom prst="rect">
              <a:avLst/>
            </a:prstGeom>
          </p:spPr>
        </p:pic>
        <p:pic>
          <p:nvPicPr>
            <p:cNvPr id="31" name="Graphic 107" descr="Lock">
              <a:extLst>
                <a:ext uri="{FF2B5EF4-FFF2-40B4-BE49-F238E27FC236}">
                  <a16:creationId xmlns:a16="http://schemas.microsoft.com/office/drawing/2014/main" id="{AE9DC963-912F-402D-8B47-7E0E2DAEB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598123" y="3142527"/>
              <a:ext cx="327660" cy="327660"/>
            </a:xfrm>
            <a:prstGeom prst="rect">
              <a:avLst/>
            </a:prstGeom>
          </p:spPr>
        </p:pic>
      </p:grpSp>
      <p:sp>
        <p:nvSpPr>
          <p:cNvPr id="32" name="Left-Right Arrow 31"/>
          <p:cNvSpPr/>
          <p:nvPr/>
        </p:nvSpPr>
        <p:spPr>
          <a:xfrm>
            <a:off x="7218915" y="4646770"/>
            <a:ext cx="406764" cy="189961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628650" y="4081119"/>
            <a:ext cx="7686673" cy="4225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11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8" grpId="0" animBg="1"/>
      <p:bldP spid="20" grpId="0"/>
      <p:bldP spid="22" grpId="0"/>
      <p:bldP spid="25" grpId="0" animBg="1"/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Secure computation techniques </a:t>
            </a:r>
            <a:r>
              <a:rPr lang="en-US" sz="2000" dirty="0" smtClean="0"/>
              <a:t>(e.g., outsourced MPC, TEE or homomorphic encryption) </a:t>
            </a:r>
            <a:r>
              <a:rPr lang="en-US" dirty="0" smtClean="0"/>
              <a:t>+ Oblivious RAM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932865" y="5050802"/>
            <a:ext cx="896463" cy="790517"/>
            <a:chOff x="6300443" y="2867147"/>
            <a:chExt cx="625340" cy="603040"/>
          </a:xfrm>
        </p:grpSpPr>
        <p:pic>
          <p:nvPicPr>
            <p:cNvPr id="5" name="Graphic 102" descr="Database">
              <a:extLst>
                <a:ext uri="{FF2B5EF4-FFF2-40B4-BE49-F238E27FC236}">
                  <a16:creationId xmlns:a16="http://schemas.microsoft.com/office/drawing/2014/main" id="{FB28D8ED-959A-4B13-AFAE-9B3151E0F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300443" y="2867147"/>
              <a:ext cx="603040" cy="603040"/>
            </a:xfrm>
            <a:prstGeom prst="rect">
              <a:avLst/>
            </a:prstGeom>
          </p:spPr>
        </p:pic>
        <p:pic>
          <p:nvPicPr>
            <p:cNvPr id="6" name="Graphic 107" descr="Lock">
              <a:extLst>
                <a:ext uri="{FF2B5EF4-FFF2-40B4-BE49-F238E27FC236}">
                  <a16:creationId xmlns:a16="http://schemas.microsoft.com/office/drawing/2014/main" id="{AE9DC963-912F-402D-8B47-7E0E2DAEB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598123" y="3142527"/>
              <a:ext cx="327660" cy="327660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4585923" y="3265669"/>
            <a:ext cx="709227" cy="714609"/>
            <a:chOff x="3078531" y="3273834"/>
            <a:chExt cx="709227" cy="714609"/>
          </a:xfrm>
        </p:grpSpPr>
        <p:pic>
          <p:nvPicPr>
            <p:cNvPr id="7" name="Graphic 47" descr="Contract RTL">
              <a:extLst>
                <a:ext uri="{FF2B5EF4-FFF2-40B4-BE49-F238E27FC236}">
                  <a16:creationId xmlns:a16="http://schemas.microsoft.com/office/drawing/2014/main" id="{38B3271D-C105-4135-8306-56FF4F0C1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078531" y="3273834"/>
              <a:ext cx="467760" cy="464835"/>
            </a:xfrm>
            <a:prstGeom prst="rect">
              <a:avLst/>
            </a:prstGeom>
          </p:spPr>
        </p:pic>
        <p:pic>
          <p:nvPicPr>
            <p:cNvPr id="8" name="Graphic 107" descr="Lock">
              <a:extLst>
                <a:ext uri="{FF2B5EF4-FFF2-40B4-BE49-F238E27FC236}">
                  <a16:creationId xmlns:a16="http://schemas.microsoft.com/office/drawing/2014/main" id="{AE9DC963-912F-402D-8B47-7E0E2DAEB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215353" y="3416038"/>
              <a:ext cx="572405" cy="572405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5409169" y="3441919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Policy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00844" y="5822019"/>
            <a:ext cx="2037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Encrypted </a:t>
            </a:r>
            <a:r>
              <a:rPr lang="en-HK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65724" y="3149814"/>
            <a:ext cx="5997101" cy="98432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asted-image.pdf" descr="pasted-image.pdf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3604106" y="3301178"/>
            <a:ext cx="757230" cy="57513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4788079" y="4140668"/>
            <a:ext cx="3004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Confidential environment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87103" y="3398252"/>
            <a:ext cx="2225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Secure computation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Bent-Up Arrow 14"/>
          <p:cNvSpPr/>
          <p:nvPr/>
        </p:nvSpPr>
        <p:spPr>
          <a:xfrm>
            <a:off x="1144540" y="3893730"/>
            <a:ext cx="1414697" cy="66446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936478" y="4593897"/>
                <a:ext cx="114556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task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78" y="4593897"/>
                <a:ext cx="1145563" cy="369332"/>
              </a:xfrm>
              <a:prstGeom prst="rect">
                <a:avLst/>
              </a:prstGeom>
              <a:blipFill>
                <a:blip r:embed="rId20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Up-Down Arrow 17"/>
          <p:cNvSpPr/>
          <p:nvPr/>
        </p:nvSpPr>
        <p:spPr>
          <a:xfrm>
            <a:off x="4286920" y="4304524"/>
            <a:ext cx="265586" cy="70436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750407" y="4448028"/>
            <a:ext cx="1610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Oblivious data access</a:t>
            </a:r>
            <a:endParaRPr 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Curved Connector 22"/>
          <p:cNvCxnSpPr>
            <a:stCxn id="6" idx="3"/>
            <a:endCxn id="13" idx="2"/>
          </p:cNvCxnSpPr>
          <p:nvPr/>
        </p:nvCxnSpPr>
        <p:spPr>
          <a:xfrm flipV="1">
            <a:off x="4829328" y="4540778"/>
            <a:ext cx="1461021" cy="1085779"/>
          </a:xfrm>
          <a:prstGeom prst="curved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5559838" y="4778563"/>
            <a:ext cx="3154017" cy="960318"/>
          </a:xfrm>
          <a:prstGeom prst="wedgeRectCallout">
            <a:avLst>
              <a:gd name="adj1" fmla="val -47028"/>
              <a:gd name="adj2" fmla="val -1426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Putting the entire database inside the secure computation is obviously </a:t>
            </a:r>
            <a:r>
              <a:rPr lang="en-US" b="1" dirty="0" smtClean="0"/>
              <a:t>NOT</a:t>
            </a:r>
            <a:r>
              <a:rPr lang="en-US" dirty="0" smtClean="0"/>
              <a:t> desirable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68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xisting methods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Outsourced MPC + ORAM</a:t>
                </a:r>
              </a:p>
              <a:p>
                <a:pPr lvl="1"/>
                <a:r>
                  <a:rPr lang="en-US" dirty="0" smtClean="0"/>
                  <a:t>Burdening MPC process to compute over shared data policies (e.g., via garbled circuits)</a:t>
                </a:r>
              </a:p>
              <a:p>
                <a:pPr lvl="1"/>
                <a:r>
                  <a:rPr lang="en-US" dirty="0" smtClean="0"/>
                  <a:t>Require </a:t>
                </a:r>
                <a:r>
                  <a:rPr lang="en-US" dirty="0"/>
                  <a:t>building an ORAM client inside the MPC</a:t>
                </a:r>
              </a:p>
              <a:p>
                <a:pPr lvl="2"/>
                <a:r>
                  <a:rPr lang="en-US" altLang="zh-CN" dirty="0" smtClean="0"/>
                  <a:t>Overhead l</a:t>
                </a:r>
                <a:r>
                  <a:rPr lang="en-US" dirty="0" smtClean="0"/>
                  <a:t>inear </a:t>
                </a:r>
                <a:r>
                  <a:rPr lang="en-US" dirty="0"/>
                  <a:t>to the database </a:t>
                </a:r>
                <a:r>
                  <a:rPr lang="en-US" dirty="0" smtClean="0"/>
                  <a:t>size</a:t>
                </a:r>
              </a:p>
              <a:p>
                <a:pPr lvl="2"/>
                <a:r>
                  <a:rPr lang="en-US" dirty="0" smtClean="0"/>
                  <a:t>~3.62 s to load 64KB file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p>
                    </m:sSup>
                  </m:oMath>
                </a14:m>
                <a:r>
                  <a:rPr lang="en-US" dirty="0" smtClean="0"/>
                  <a:t> files </a:t>
                </a:r>
                <a:r>
                  <a:rPr lang="en-US" sz="1600" dirty="0" smtClean="0"/>
                  <a:t>[Metal, NDSS’20] </a:t>
                </a:r>
              </a:p>
              <a:p>
                <a:r>
                  <a:rPr lang="en-US" dirty="0" smtClean="0"/>
                  <a:t>TEE + ORAM</a:t>
                </a:r>
              </a:p>
              <a:p>
                <a:pPr lvl="1"/>
                <a:r>
                  <a:rPr lang="en-US" dirty="0" smtClean="0"/>
                  <a:t>Has incomparable performance </a:t>
                </a:r>
              </a:p>
              <a:p>
                <a:pPr lvl="2"/>
                <a:r>
                  <a:rPr lang="en-US" dirty="0" smtClean="0"/>
                  <a:t>but you need to </a:t>
                </a:r>
                <a:r>
                  <a:rPr lang="en-US" i="1" dirty="0" smtClean="0"/>
                  <a:t>trust</a:t>
                </a:r>
                <a:r>
                  <a:rPr lang="en-US" dirty="0" smtClean="0"/>
                  <a:t> the hardware manufacturer (e.g., Intel)</a:t>
                </a:r>
              </a:p>
              <a:p>
                <a:pPr lvl="1"/>
                <a:r>
                  <a:rPr lang="en-US" dirty="0" smtClean="0"/>
                  <a:t>TEE has leakage problems also </a:t>
                </a:r>
              </a:p>
              <a:p>
                <a:pPr lvl="2"/>
                <a:r>
                  <a:rPr lang="en-US" dirty="0" smtClean="0"/>
                  <a:t>e.g., memory access pattern leakages of Intel SGX</a:t>
                </a:r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427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5077</TotalTime>
  <Words>923</Words>
  <Application>Microsoft Office PowerPoint</Application>
  <PresentationFormat>On-screen Show (4:3)</PresentationFormat>
  <Paragraphs>174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等线</vt:lpstr>
      <vt:lpstr>等线 Light</vt:lpstr>
      <vt:lpstr>Arial</vt:lpstr>
      <vt:lpstr>Calibri</vt:lpstr>
      <vt:lpstr>Calibri Light</vt:lpstr>
      <vt:lpstr>Cambria Math</vt:lpstr>
      <vt:lpstr>Times New Roman</vt:lpstr>
      <vt:lpstr>Office Theme</vt:lpstr>
      <vt:lpstr>Vizard: A Metadata-hiding Data Analytics System with End-to-End Policy Enforcements</vt:lpstr>
      <vt:lpstr>The world’s most valuable resource is no longer oil, but data</vt:lpstr>
      <vt:lpstr>Data silos</vt:lpstr>
      <vt:lpstr>Key obstacles for data sharing</vt:lpstr>
      <vt:lpstr>Controlling shared (encrypted) data</vt:lpstr>
      <vt:lpstr>Metadata leakage problem</vt:lpstr>
      <vt:lpstr>Metadata leakage problem (cont.)</vt:lpstr>
      <vt:lpstr>Traditional methods</vt:lpstr>
      <vt:lpstr>Existing methods</vt:lpstr>
      <vt:lpstr>Our starting point</vt:lpstr>
      <vt:lpstr>Distributed point function (DPF)</vt:lpstr>
      <vt:lpstr>From DPF to …</vt:lpstr>
      <vt:lpstr>From DPF to …</vt:lpstr>
      <vt:lpstr>What we have achieved… so far</vt:lpstr>
      <vt:lpstr>What we have achieved… so far</vt:lpstr>
      <vt:lpstr>Our architectural vision</vt:lpstr>
      <vt:lpstr>Integrity-based release policies</vt:lpstr>
      <vt:lpstr>“Ringer”-based approach</vt:lpstr>
      <vt:lpstr>Warping up</vt:lpstr>
    </vt:vector>
  </TitlesOfParts>
  <Company>City University of Hong Kong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you need to know about blockchain and how it works</dc:title>
  <dc:creator>CAI Chengjun</dc:creator>
  <cp:lastModifiedBy>CAI Chengjun</cp:lastModifiedBy>
  <cp:revision>410</cp:revision>
  <dcterms:created xsi:type="dcterms:W3CDTF">2021-09-13T08:06:57Z</dcterms:created>
  <dcterms:modified xsi:type="dcterms:W3CDTF">2021-09-17T06:18:41Z</dcterms:modified>
</cp:coreProperties>
</file>